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Gulfs Display" panose="020B0604020202020204" charset="0"/>
      <p:regular r:id="rId18"/>
    </p:embeddedFont>
    <p:embeddedFont>
      <p:font typeface="Sugo Display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3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4.svg"/><Relationship Id="rId5" Type="http://schemas.openxmlformats.org/officeDocument/2006/relationships/image" Target="../media/image6.sv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3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1.png"/><Relationship Id="rId5" Type="http://schemas.openxmlformats.org/officeDocument/2006/relationships/image" Target="../media/image6.sv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4.svg"/><Relationship Id="rId1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3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.sv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6.svg"/><Relationship Id="rId7" Type="http://schemas.openxmlformats.org/officeDocument/2006/relationships/image" Target="../media/image8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svg"/><Relationship Id="rId7" Type="http://schemas.openxmlformats.org/officeDocument/2006/relationships/image" Target="../media/image12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6.svg"/><Relationship Id="rId5" Type="http://schemas.openxmlformats.org/officeDocument/2006/relationships/image" Target="../media/image28.svg"/><Relationship Id="rId10" Type="http://schemas.openxmlformats.org/officeDocument/2006/relationships/image" Target="../media/image5.png"/><Relationship Id="rId4" Type="http://schemas.openxmlformats.org/officeDocument/2006/relationships/image" Target="../media/image27.png"/><Relationship Id="rId9" Type="http://schemas.openxmlformats.org/officeDocument/2006/relationships/image" Target="../media/image40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23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995895"/>
            <a:chOff x="0" y="0"/>
            <a:chExt cx="24384000" cy="13327860"/>
          </a:xfrm>
        </p:grpSpPr>
        <p:sp>
          <p:nvSpPr>
            <p:cNvPr id="3" name="Freeform 3"/>
            <p:cNvSpPr/>
            <p:nvPr/>
          </p:nvSpPr>
          <p:spPr>
            <a:xfrm>
              <a:off x="0" y="6165060"/>
              <a:ext cx="24384000" cy="7162800"/>
            </a:xfrm>
            <a:custGeom>
              <a:avLst/>
              <a:gdLst/>
              <a:ahLst/>
              <a:cxnLst/>
              <a:rect l="l" t="t" r="r" b="b"/>
              <a:pathLst>
                <a:path w="24384000" h="7162800">
                  <a:moveTo>
                    <a:pt x="0" y="0"/>
                  </a:moveTo>
                  <a:lnTo>
                    <a:pt x="24384000" y="0"/>
                  </a:lnTo>
                  <a:lnTo>
                    <a:pt x="24384000" y="7162800"/>
                  </a:lnTo>
                  <a:lnTo>
                    <a:pt x="0" y="716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6858000"/>
              <a:chOff x="0" y="0"/>
              <a:chExt cx="481659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354667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solidFill>
                <a:srgbClr val="ECC632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13927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4300791" y="1894735"/>
            <a:ext cx="9686419" cy="4964290"/>
          </a:xfrm>
          <a:custGeom>
            <a:avLst/>
            <a:gdLst/>
            <a:ahLst/>
            <a:cxnLst/>
            <a:rect l="l" t="t" r="r" b="b"/>
            <a:pathLst>
              <a:path w="9686419" h="4964290">
                <a:moveTo>
                  <a:pt x="0" y="0"/>
                </a:moveTo>
                <a:lnTo>
                  <a:pt x="9686418" y="0"/>
                </a:lnTo>
                <a:lnTo>
                  <a:pt x="9686418" y="4964290"/>
                </a:lnTo>
                <a:lnTo>
                  <a:pt x="0" y="49642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615727" y="-1602499"/>
            <a:ext cx="4044505" cy="4114800"/>
          </a:xfrm>
          <a:custGeom>
            <a:avLst/>
            <a:gdLst/>
            <a:ahLst/>
            <a:cxnLst/>
            <a:rect l="l" t="t" r="r" b="b"/>
            <a:pathLst>
              <a:path w="4044505" h="4114800">
                <a:moveTo>
                  <a:pt x="0" y="0"/>
                </a:moveTo>
                <a:lnTo>
                  <a:pt x="4044505" y="0"/>
                </a:lnTo>
                <a:lnTo>
                  <a:pt x="40445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69355" y="311355"/>
            <a:ext cx="3710405" cy="1434690"/>
          </a:xfrm>
          <a:custGeom>
            <a:avLst/>
            <a:gdLst/>
            <a:ahLst/>
            <a:cxnLst/>
            <a:rect l="l" t="t" r="r" b="b"/>
            <a:pathLst>
              <a:path w="3710405" h="1434690">
                <a:moveTo>
                  <a:pt x="0" y="0"/>
                </a:moveTo>
                <a:lnTo>
                  <a:pt x="3710406" y="0"/>
                </a:lnTo>
                <a:lnTo>
                  <a:pt x="3710406" y="1434690"/>
                </a:lnTo>
                <a:lnTo>
                  <a:pt x="0" y="14346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58119" y="2069884"/>
            <a:ext cx="4360726" cy="6401066"/>
          </a:xfrm>
          <a:custGeom>
            <a:avLst/>
            <a:gdLst/>
            <a:ahLst/>
            <a:cxnLst/>
            <a:rect l="l" t="t" r="r" b="b"/>
            <a:pathLst>
              <a:path w="4360726" h="6401066">
                <a:moveTo>
                  <a:pt x="0" y="0"/>
                </a:moveTo>
                <a:lnTo>
                  <a:pt x="4360726" y="0"/>
                </a:lnTo>
                <a:lnTo>
                  <a:pt x="4360726" y="6401066"/>
                </a:lnTo>
                <a:lnTo>
                  <a:pt x="0" y="64010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529618" y="2917510"/>
            <a:ext cx="5287520" cy="5877743"/>
          </a:xfrm>
          <a:custGeom>
            <a:avLst/>
            <a:gdLst/>
            <a:ahLst/>
            <a:cxnLst/>
            <a:rect l="l" t="t" r="r" b="b"/>
            <a:pathLst>
              <a:path w="5287520" h="5877743">
                <a:moveTo>
                  <a:pt x="0" y="0"/>
                </a:moveTo>
                <a:lnTo>
                  <a:pt x="5287519" y="0"/>
                </a:lnTo>
                <a:lnTo>
                  <a:pt x="5287519" y="5877743"/>
                </a:lnTo>
                <a:lnTo>
                  <a:pt x="0" y="587774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635102" y="708060"/>
            <a:ext cx="4734864" cy="2373351"/>
          </a:xfrm>
          <a:custGeom>
            <a:avLst/>
            <a:gdLst/>
            <a:ahLst/>
            <a:cxnLst/>
            <a:rect l="l" t="t" r="r" b="b"/>
            <a:pathLst>
              <a:path w="4734864" h="2373351">
                <a:moveTo>
                  <a:pt x="0" y="0"/>
                </a:moveTo>
                <a:lnTo>
                  <a:pt x="4734864" y="0"/>
                </a:lnTo>
                <a:lnTo>
                  <a:pt x="4734864" y="2373351"/>
                </a:lnTo>
                <a:lnTo>
                  <a:pt x="0" y="23733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350398" y="2965135"/>
            <a:ext cx="7179220" cy="3258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12"/>
              </a:lnSpc>
            </a:pPr>
            <a:r>
              <a:rPr lang="en-US" sz="7600">
                <a:solidFill>
                  <a:srgbClr val="E9E4DF"/>
                </a:solidFill>
                <a:latin typeface="Gulfs Display"/>
                <a:ea typeface="Gulfs Display"/>
                <a:cs typeface="Gulfs Display"/>
                <a:sym typeface="Gulfs Display"/>
              </a:rPr>
              <a:t>Stop Bullismo e Cyberbullismo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17644" y="7157807"/>
            <a:ext cx="6252711" cy="1367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899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IC “G.Bruno-Fiore-Sanseverino</a:t>
            </a:r>
          </a:p>
          <a:p>
            <a:pPr algn="ctr">
              <a:lnSpc>
                <a:spcPts val="5459"/>
              </a:lnSpc>
            </a:pPr>
            <a:r>
              <a:rPr lang="en-US" sz="3899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a.s.2025/2026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23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0" y="377244"/>
            <a:ext cx="18288000" cy="9995895"/>
            <a:chOff x="0" y="0"/>
            <a:chExt cx="24384000" cy="13327860"/>
          </a:xfrm>
        </p:grpSpPr>
        <p:sp>
          <p:nvSpPr>
            <p:cNvPr id="3" name="Freeform 3"/>
            <p:cNvSpPr/>
            <p:nvPr/>
          </p:nvSpPr>
          <p:spPr>
            <a:xfrm>
              <a:off x="0" y="6165060"/>
              <a:ext cx="24384000" cy="7162800"/>
            </a:xfrm>
            <a:custGeom>
              <a:avLst/>
              <a:gdLst/>
              <a:ahLst/>
              <a:cxnLst/>
              <a:rect l="l" t="t" r="r" b="b"/>
              <a:pathLst>
                <a:path w="24384000" h="7162800">
                  <a:moveTo>
                    <a:pt x="0" y="0"/>
                  </a:moveTo>
                  <a:lnTo>
                    <a:pt x="24384000" y="0"/>
                  </a:lnTo>
                  <a:lnTo>
                    <a:pt x="24384000" y="7162800"/>
                  </a:lnTo>
                  <a:lnTo>
                    <a:pt x="0" y="716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6858000"/>
              <a:chOff x="0" y="0"/>
              <a:chExt cx="481659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354667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solidFill>
                <a:srgbClr val="ECC632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13927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14383687" y="7869010"/>
            <a:ext cx="4044506" cy="4114800"/>
          </a:xfrm>
          <a:custGeom>
            <a:avLst/>
            <a:gdLst/>
            <a:ahLst/>
            <a:cxnLst/>
            <a:rect l="l" t="t" r="r" b="b"/>
            <a:pathLst>
              <a:path w="4044506" h="4114800">
                <a:moveTo>
                  <a:pt x="0" y="0"/>
                </a:moveTo>
                <a:lnTo>
                  <a:pt x="4044505" y="0"/>
                </a:lnTo>
                <a:lnTo>
                  <a:pt x="40445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4989" y="2035897"/>
            <a:ext cx="3710405" cy="1434690"/>
          </a:xfrm>
          <a:custGeom>
            <a:avLst/>
            <a:gdLst/>
            <a:ahLst/>
            <a:cxnLst/>
            <a:rect l="l" t="t" r="r" b="b"/>
            <a:pathLst>
              <a:path w="3710405" h="1434690">
                <a:moveTo>
                  <a:pt x="0" y="0"/>
                </a:moveTo>
                <a:lnTo>
                  <a:pt x="3710406" y="0"/>
                </a:lnTo>
                <a:lnTo>
                  <a:pt x="3710406" y="1434690"/>
                </a:lnTo>
                <a:lnTo>
                  <a:pt x="0" y="14346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40630">
            <a:off x="14705534" y="1906569"/>
            <a:ext cx="2460802" cy="1233477"/>
          </a:xfrm>
          <a:custGeom>
            <a:avLst/>
            <a:gdLst/>
            <a:ahLst/>
            <a:cxnLst/>
            <a:rect l="l" t="t" r="r" b="b"/>
            <a:pathLst>
              <a:path w="2460802" h="1233477">
                <a:moveTo>
                  <a:pt x="0" y="0"/>
                </a:moveTo>
                <a:lnTo>
                  <a:pt x="2460802" y="0"/>
                </a:lnTo>
                <a:lnTo>
                  <a:pt x="2460802" y="1233477"/>
                </a:lnTo>
                <a:lnTo>
                  <a:pt x="0" y="12334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932282" y="6622880"/>
            <a:ext cx="8353459" cy="4281148"/>
          </a:xfrm>
          <a:custGeom>
            <a:avLst/>
            <a:gdLst/>
            <a:ahLst/>
            <a:cxnLst/>
            <a:rect l="l" t="t" r="r" b="b"/>
            <a:pathLst>
              <a:path w="8353459" h="4281148">
                <a:moveTo>
                  <a:pt x="0" y="0"/>
                </a:moveTo>
                <a:lnTo>
                  <a:pt x="8353459" y="0"/>
                </a:lnTo>
                <a:lnTo>
                  <a:pt x="8353459" y="4281148"/>
                </a:lnTo>
                <a:lnTo>
                  <a:pt x="0" y="42811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09612" y="2523307"/>
            <a:ext cx="5011565" cy="7419960"/>
          </a:xfrm>
          <a:custGeom>
            <a:avLst/>
            <a:gdLst/>
            <a:ahLst/>
            <a:cxnLst/>
            <a:rect l="l" t="t" r="r" b="b"/>
            <a:pathLst>
              <a:path w="5011565" h="7419960">
                <a:moveTo>
                  <a:pt x="0" y="0"/>
                </a:moveTo>
                <a:lnTo>
                  <a:pt x="5011565" y="0"/>
                </a:lnTo>
                <a:lnTo>
                  <a:pt x="5011565" y="7419961"/>
                </a:lnTo>
                <a:lnTo>
                  <a:pt x="0" y="74199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362749" y="3404956"/>
            <a:ext cx="9896551" cy="1167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960"/>
              </a:lnSpc>
            </a:pPr>
            <a:r>
              <a:rPr lang="en-US" sz="8000">
                <a:solidFill>
                  <a:srgbClr val="1D2441"/>
                </a:solidFill>
                <a:latin typeface="Gulfs Display"/>
                <a:ea typeface="Gulfs Display"/>
                <a:cs typeface="Gulfs Display"/>
                <a:sym typeface="Gulfs Display"/>
              </a:rPr>
              <a:t>Cos’e il Bullismo?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62749" y="4910202"/>
            <a:ext cx="8573186" cy="288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39"/>
              </a:lnSpc>
            </a:pPr>
            <a:r>
              <a:rPr lang="en-US" sz="4099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Il Bullismo è un atto aggressivo condotto da un individuo o da un gruppo, ripetutamente e nel tempo contro una vittima che non riesce a difendersi.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23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051052"/>
            <a:ext cx="18288000" cy="7150534"/>
            <a:chOff x="0" y="0"/>
            <a:chExt cx="24384000" cy="9534046"/>
          </a:xfrm>
        </p:grpSpPr>
        <p:sp>
          <p:nvSpPr>
            <p:cNvPr id="3" name="Freeform 3"/>
            <p:cNvSpPr/>
            <p:nvPr/>
          </p:nvSpPr>
          <p:spPr>
            <a:xfrm rot="-10800000">
              <a:off x="0" y="0"/>
              <a:ext cx="24384000" cy="7162800"/>
            </a:xfrm>
            <a:custGeom>
              <a:avLst/>
              <a:gdLst/>
              <a:ahLst/>
              <a:cxnLst/>
              <a:rect l="l" t="t" r="r" b="b"/>
              <a:pathLst>
                <a:path w="24384000" h="7162800">
                  <a:moveTo>
                    <a:pt x="0" y="0"/>
                  </a:moveTo>
                  <a:lnTo>
                    <a:pt x="24384000" y="0"/>
                  </a:lnTo>
                  <a:lnTo>
                    <a:pt x="24384000" y="7162800"/>
                  </a:lnTo>
                  <a:lnTo>
                    <a:pt x="0" y="716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6658760"/>
              <a:ext cx="24384000" cy="2875285"/>
              <a:chOff x="0" y="0"/>
              <a:chExt cx="4816593" cy="56795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56795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567958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567958"/>
                    </a:lnTo>
                    <a:lnTo>
                      <a:pt x="0" y="567958"/>
                    </a:lnTo>
                    <a:close/>
                  </a:path>
                </a:pathLst>
              </a:custGeom>
              <a:solidFill>
                <a:srgbClr val="ECC632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6060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-653463" y="3296111"/>
            <a:ext cx="2340532" cy="2381211"/>
          </a:xfrm>
          <a:custGeom>
            <a:avLst/>
            <a:gdLst/>
            <a:ahLst/>
            <a:cxnLst/>
            <a:rect l="l" t="t" r="r" b="b"/>
            <a:pathLst>
              <a:path w="2340532" h="2381211">
                <a:moveTo>
                  <a:pt x="0" y="0"/>
                </a:moveTo>
                <a:lnTo>
                  <a:pt x="2340532" y="0"/>
                </a:lnTo>
                <a:lnTo>
                  <a:pt x="2340532" y="2381212"/>
                </a:lnTo>
                <a:lnTo>
                  <a:pt x="0" y="2381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874177" y="611037"/>
            <a:ext cx="3710405" cy="1434690"/>
          </a:xfrm>
          <a:custGeom>
            <a:avLst/>
            <a:gdLst/>
            <a:ahLst/>
            <a:cxnLst/>
            <a:rect l="l" t="t" r="r" b="b"/>
            <a:pathLst>
              <a:path w="3710405" h="1434690">
                <a:moveTo>
                  <a:pt x="0" y="0"/>
                </a:moveTo>
                <a:lnTo>
                  <a:pt x="3710405" y="0"/>
                </a:lnTo>
                <a:lnTo>
                  <a:pt x="3710405" y="1434690"/>
                </a:lnTo>
                <a:lnTo>
                  <a:pt x="0" y="14346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-653463" y="-327623"/>
            <a:ext cx="4734864" cy="2373351"/>
          </a:xfrm>
          <a:custGeom>
            <a:avLst/>
            <a:gdLst/>
            <a:ahLst/>
            <a:cxnLst/>
            <a:rect l="l" t="t" r="r" b="b"/>
            <a:pathLst>
              <a:path w="4734864" h="2373351">
                <a:moveTo>
                  <a:pt x="0" y="0"/>
                </a:moveTo>
                <a:lnTo>
                  <a:pt x="4734864" y="0"/>
                </a:lnTo>
                <a:lnTo>
                  <a:pt x="4734864" y="2373350"/>
                </a:lnTo>
                <a:lnTo>
                  <a:pt x="0" y="23733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510571" y="5677320"/>
            <a:ext cx="7633429" cy="2020042"/>
            <a:chOff x="-1" y="-8856"/>
            <a:chExt cx="1975703" cy="5567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75702" cy="547851"/>
            </a:xfrm>
            <a:custGeom>
              <a:avLst/>
              <a:gdLst/>
              <a:ahLst/>
              <a:cxnLst/>
              <a:rect l="l" t="t" r="r" b="b"/>
              <a:pathLst>
                <a:path w="1975702" h="547851">
                  <a:moveTo>
                    <a:pt x="96690" y="0"/>
                  </a:moveTo>
                  <a:lnTo>
                    <a:pt x="1879012" y="0"/>
                  </a:lnTo>
                  <a:cubicBezTo>
                    <a:pt x="1932413" y="0"/>
                    <a:pt x="1975702" y="43290"/>
                    <a:pt x="1975702" y="96690"/>
                  </a:cubicBezTo>
                  <a:lnTo>
                    <a:pt x="1975702" y="451161"/>
                  </a:lnTo>
                  <a:cubicBezTo>
                    <a:pt x="1975702" y="476805"/>
                    <a:pt x="1965515" y="501398"/>
                    <a:pt x="1947383" y="519531"/>
                  </a:cubicBezTo>
                  <a:cubicBezTo>
                    <a:pt x="1929250" y="537664"/>
                    <a:pt x="1904656" y="547851"/>
                    <a:pt x="1879012" y="547851"/>
                  </a:cubicBezTo>
                  <a:lnTo>
                    <a:pt x="96690" y="547851"/>
                  </a:lnTo>
                  <a:cubicBezTo>
                    <a:pt x="71046" y="547851"/>
                    <a:pt x="46453" y="537664"/>
                    <a:pt x="28320" y="519531"/>
                  </a:cubicBezTo>
                  <a:cubicBezTo>
                    <a:pt x="10187" y="501398"/>
                    <a:pt x="0" y="476805"/>
                    <a:pt x="0" y="451161"/>
                  </a:cubicBezTo>
                  <a:lnTo>
                    <a:pt x="0" y="96690"/>
                  </a:lnTo>
                  <a:cubicBezTo>
                    <a:pt x="0" y="71046"/>
                    <a:pt x="10187" y="46453"/>
                    <a:pt x="28320" y="28320"/>
                  </a:cubicBezTo>
                  <a:cubicBezTo>
                    <a:pt x="46453" y="10187"/>
                    <a:pt x="71046" y="0"/>
                    <a:pt x="96690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-1" y="-8856"/>
              <a:ext cx="1879025" cy="5292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Il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bullismo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non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crea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conseguenze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negative: fa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parte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del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normale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percoso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di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crescita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di un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ragazzo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081401" y="830084"/>
            <a:ext cx="9896551" cy="215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7500">
                <a:solidFill>
                  <a:srgbClr val="ECC632"/>
                </a:solidFill>
                <a:latin typeface="Gulfs Display"/>
                <a:ea typeface="Gulfs Display"/>
                <a:cs typeface="Gulfs Display"/>
                <a:sym typeface="Gulfs Display"/>
              </a:rPr>
              <a:t>Miti e false credenze sul bullismo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517524" y="5771253"/>
            <a:ext cx="7741776" cy="1653335"/>
            <a:chOff x="0" y="0"/>
            <a:chExt cx="1910271" cy="4805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10271" cy="480544"/>
            </a:xfrm>
            <a:custGeom>
              <a:avLst/>
              <a:gdLst/>
              <a:ahLst/>
              <a:cxnLst/>
              <a:rect l="l" t="t" r="r" b="b"/>
              <a:pathLst>
                <a:path w="1910271" h="480544">
                  <a:moveTo>
                    <a:pt x="100002" y="0"/>
                  </a:moveTo>
                  <a:lnTo>
                    <a:pt x="1810270" y="0"/>
                  </a:lnTo>
                  <a:cubicBezTo>
                    <a:pt x="1836792" y="0"/>
                    <a:pt x="1862228" y="10536"/>
                    <a:pt x="1880982" y="29290"/>
                  </a:cubicBezTo>
                  <a:cubicBezTo>
                    <a:pt x="1899736" y="48044"/>
                    <a:pt x="1910271" y="73480"/>
                    <a:pt x="1910271" y="100002"/>
                  </a:cubicBezTo>
                  <a:lnTo>
                    <a:pt x="1910271" y="380542"/>
                  </a:lnTo>
                  <a:cubicBezTo>
                    <a:pt x="1910271" y="407065"/>
                    <a:pt x="1899736" y="432500"/>
                    <a:pt x="1880982" y="451254"/>
                  </a:cubicBezTo>
                  <a:cubicBezTo>
                    <a:pt x="1862228" y="470008"/>
                    <a:pt x="1836792" y="480544"/>
                    <a:pt x="1810270" y="480544"/>
                  </a:cubicBezTo>
                  <a:lnTo>
                    <a:pt x="100002" y="480544"/>
                  </a:lnTo>
                  <a:cubicBezTo>
                    <a:pt x="73480" y="480544"/>
                    <a:pt x="48044" y="470008"/>
                    <a:pt x="29290" y="451254"/>
                  </a:cubicBezTo>
                  <a:cubicBezTo>
                    <a:pt x="10536" y="432500"/>
                    <a:pt x="0" y="407065"/>
                    <a:pt x="0" y="380542"/>
                  </a:cubicBezTo>
                  <a:lnTo>
                    <a:pt x="0" y="100002"/>
                  </a:lnTo>
                  <a:cubicBezTo>
                    <a:pt x="0" y="73480"/>
                    <a:pt x="10536" y="48044"/>
                    <a:pt x="29290" y="29290"/>
                  </a:cubicBezTo>
                  <a:cubicBezTo>
                    <a:pt x="48044" y="10536"/>
                    <a:pt x="73480" y="0"/>
                    <a:pt x="100002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0"/>
              <a:ext cx="1910271" cy="575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A volte le vittime.... se la cercano!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10575" y="8191500"/>
            <a:ext cx="7259905" cy="2156464"/>
            <a:chOff x="0" y="0"/>
            <a:chExt cx="1791370" cy="47235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91370" cy="472356"/>
            </a:xfrm>
            <a:custGeom>
              <a:avLst/>
              <a:gdLst/>
              <a:ahLst/>
              <a:cxnLst/>
              <a:rect l="l" t="t" r="r" b="b"/>
              <a:pathLst>
                <a:path w="1791370" h="472356">
                  <a:moveTo>
                    <a:pt x="106639" y="0"/>
                  </a:moveTo>
                  <a:lnTo>
                    <a:pt x="1684730" y="0"/>
                  </a:lnTo>
                  <a:cubicBezTo>
                    <a:pt x="1713013" y="0"/>
                    <a:pt x="1740137" y="11235"/>
                    <a:pt x="1760136" y="31234"/>
                  </a:cubicBezTo>
                  <a:cubicBezTo>
                    <a:pt x="1780134" y="51233"/>
                    <a:pt x="1791370" y="78357"/>
                    <a:pt x="1791370" y="106639"/>
                  </a:cubicBezTo>
                  <a:lnTo>
                    <a:pt x="1791370" y="365717"/>
                  </a:lnTo>
                  <a:cubicBezTo>
                    <a:pt x="1791370" y="393999"/>
                    <a:pt x="1780134" y="421123"/>
                    <a:pt x="1760136" y="441122"/>
                  </a:cubicBezTo>
                  <a:cubicBezTo>
                    <a:pt x="1740137" y="461121"/>
                    <a:pt x="1713013" y="472356"/>
                    <a:pt x="1684730" y="472356"/>
                  </a:cubicBezTo>
                  <a:lnTo>
                    <a:pt x="106639" y="472356"/>
                  </a:lnTo>
                  <a:cubicBezTo>
                    <a:pt x="78357" y="472356"/>
                    <a:pt x="51233" y="461121"/>
                    <a:pt x="31234" y="441122"/>
                  </a:cubicBezTo>
                  <a:cubicBezTo>
                    <a:pt x="11235" y="421123"/>
                    <a:pt x="0" y="393999"/>
                    <a:pt x="0" y="365717"/>
                  </a:cubicBezTo>
                  <a:lnTo>
                    <a:pt x="0" y="106639"/>
                  </a:lnTo>
                  <a:cubicBezTo>
                    <a:pt x="0" y="78357"/>
                    <a:pt x="11235" y="51233"/>
                    <a:pt x="31234" y="31234"/>
                  </a:cubicBezTo>
                  <a:cubicBezTo>
                    <a:pt x="51233" y="11235"/>
                    <a:pt x="78357" y="0"/>
                    <a:pt x="106639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89680"/>
              <a:ext cx="1791369" cy="382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59"/>
                </a:lnSpc>
              </a:pPr>
              <a:r>
                <a:rPr lang="en-US" sz="33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Sono</a:t>
              </a:r>
              <a:r>
                <a:rPr lang="en-US" sz="33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3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scherzi</a:t>
              </a:r>
              <a:r>
                <a:rPr lang="en-US" sz="33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3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tra</a:t>
              </a:r>
              <a:r>
                <a:rPr lang="en-US" sz="33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3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ragazzi</a:t>
              </a:r>
              <a:r>
                <a:rPr lang="en-US" sz="33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17524" y="8191500"/>
            <a:ext cx="7741776" cy="2271661"/>
            <a:chOff x="0" y="0"/>
            <a:chExt cx="1910271" cy="52148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910271" cy="521485"/>
            </a:xfrm>
            <a:custGeom>
              <a:avLst/>
              <a:gdLst/>
              <a:ahLst/>
              <a:cxnLst/>
              <a:rect l="l" t="t" r="r" b="b"/>
              <a:pathLst>
                <a:path w="1910271" h="521485">
                  <a:moveTo>
                    <a:pt x="100002" y="0"/>
                  </a:moveTo>
                  <a:lnTo>
                    <a:pt x="1810270" y="0"/>
                  </a:lnTo>
                  <a:cubicBezTo>
                    <a:pt x="1836792" y="0"/>
                    <a:pt x="1862228" y="10536"/>
                    <a:pt x="1880982" y="29290"/>
                  </a:cubicBezTo>
                  <a:cubicBezTo>
                    <a:pt x="1899736" y="48044"/>
                    <a:pt x="1910271" y="73480"/>
                    <a:pt x="1910271" y="100002"/>
                  </a:cubicBezTo>
                  <a:lnTo>
                    <a:pt x="1910271" y="421483"/>
                  </a:lnTo>
                  <a:cubicBezTo>
                    <a:pt x="1910271" y="448005"/>
                    <a:pt x="1899736" y="473441"/>
                    <a:pt x="1880982" y="492195"/>
                  </a:cubicBezTo>
                  <a:cubicBezTo>
                    <a:pt x="1862228" y="510949"/>
                    <a:pt x="1836792" y="521485"/>
                    <a:pt x="1810270" y="521485"/>
                  </a:cubicBezTo>
                  <a:lnTo>
                    <a:pt x="100002" y="521485"/>
                  </a:lnTo>
                  <a:cubicBezTo>
                    <a:pt x="73480" y="521485"/>
                    <a:pt x="48044" y="510949"/>
                    <a:pt x="29290" y="492195"/>
                  </a:cubicBezTo>
                  <a:cubicBezTo>
                    <a:pt x="10536" y="473441"/>
                    <a:pt x="0" y="448005"/>
                    <a:pt x="0" y="421483"/>
                  </a:cubicBezTo>
                  <a:lnTo>
                    <a:pt x="0" y="100002"/>
                  </a:lnTo>
                  <a:cubicBezTo>
                    <a:pt x="0" y="73480"/>
                    <a:pt x="10536" y="48044"/>
                    <a:pt x="29290" y="29290"/>
                  </a:cubicBezTo>
                  <a:cubicBezTo>
                    <a:pt x="48044" y="10536"/>
                    <a:pt x="73480" y="0"/>
                    <a:pt x="100002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0"/>
              <a:ext cx="1910271" cy="6167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Il bullismo fortifica il carattere.</a:t>
              </a:r>
            </a:p>
          </p:txBody>
        </p:sp>
      </p:grp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23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995895"/>
            <a:chOff x="0" y="0"/>
            <a:chExt cx="24384000" cy="13327860"/>
          </a:xfrm>
        </p:grpSpPr>
        <p:sp>
          <p:nvSpPr>
            <p:cNvPr id="3" name="Freeform 3"/>
            <p:cNvSpPr/>
            <p:nvPr/>
          </p:nvSpPr>
          <p:spPr>
            <a:xfrm>
              <a:off x="0" y="6165060"/>
              <a:ext cx="24384000" cy="7162800"/>
            </a:xfrm>
            <a:custGeom>
              <a:avLst/>
              <a:gdLst/>
              <a:ahLst/>
              <a:cxnLst/>
              <a:rect l="l" t="t" r="r" b="b"/>
              <a:pathLst>
                <a:path w="24384000" h="7162800">
                  <a:moveTo>
                    <a:pt x="0" y="0"/>
                  </a:moveTo>
                  <a:lnTo>
                    <a:pt x="24384000" y="0"/>
                  </a:lnTo>
                  <a:lnTo>
                    <a:pt x="24384000" y="7162800"/>
                  </a:lnTo>
                  <a:lnTo>
                    <a:pt x="0" y="716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6858000"/>
              <a:chOff x="0" y="0"/>
              <a:chExt cx="481659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354667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solidFill>
                <a:srgbClr val="ECC632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13927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305584" y="6695831"/>
            <a:ext cx="1523215" cy="1859048"/>
          </a:xfrm>
          <a:custGeom>
            <a:avLst/>
            <a:gdLst/>
            <a:ahLst/>
            <a:cxnLst/>
            <a:rect l="l" t="t" r="r" b="b"/>
            <a:pathLst>
              <a:path w="2061831" h="2097666">
                <a:moveTo>
                  <a:pt x="0" y="0"/>
                </a:moveTo>
                <a:lnTo>
                  <a:pt x="2061830" y="0"/>
                </a:lnTo>
                <a:lnTo>
                  <a:pt x="2061830" y="2097666"/>
                </a:lnTo>
                <a:lnTo>
                  <a:pt x="0" y="20976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339977" y="1540389"/>
            <a:ext cx="4246006" cy="1641789"/>
          </a:xfrm>
          <a:custGeom>
            <a:avLst/>
            <a:gdLst/>
            <a:ahLst/>
            <a:cxnLst/>
            <a:rect l="l" t="t" r="r" b="b"/>
            <a:pathLst>
              <a:path w="4246006" h="1641789">
                <a:moveTo>
                  <a:pt x="0" y="0"/>
                </a:moveTo>
                <a:lnTo>
                  <a:pt x="4246006" y="0"/>
                </a:lnTo>
                <a:lnTo>
                  <a:pt x="4246006" y="1641789"/>
                </a:lnTo>
                <a:lnTo>
                  <a:pt x="0" y="16417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507319" y="1531564"/>
            <a:ext cx="4405792" cy="2257969"/>
          </a:xfrm>
          <a:custGeom>
            <a:avLst/>
            <a:gdLst/>
            <a:ahLst/>
            <a:cxnLst/>
            <a:rect l="l" t="t" r="r" b="b"/>
            <a:pathLst>
              <a:path w="4405792" h="2257969">
                <a:moveTo>
                  <a:pt x="0" y="0"/>
                </a:moveTo>
                <a:lnTo>
                  <a:pt x="4405792" y="0"/>
                </a:lnTo>
                <a:lnTo>
                  <a:pt x="4405792" y="2257968"/>
                </a:lnTo>
                <a:lnTo>
                  <a:pt x="0" y="22579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261052" y="1531564"/>
            <a:ext cx="4405792" cy="2257969"/>
          </a:xfrm>
          <a:custGeom>
            <a:avLst/>
            <a:gdLst/>
            <a:ahLst/>
            <a:cxnLst/>
            <a:rect l="l" t="t" r="r" b="b"/>
            <a:pathLst>
              <a:path w="4405792" h="2257969">
                <a:moveTo>
                  <a:pt x="0" y="0"/>
                </a:moveTo>
                <a:lnTo>
                  <a:pt x="4405792" y="0"/>
                </a:lnTo>
                <a:lnTo>
                  <a:pt x="4405792" y="2257968"/>
                </a:lnTo>
                <a:lnTo>
                  <a:pt x="0" y="22579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431086" y="5521412"/>
            <a:ext cx="4405792" cy="2257969"/>
          </a:xfrm>
          <a:custGeom>
            <a:avLst/>
            <a:gdLst/>
            <a:ahLst/>
            <a:cxnLst/>
            <a:rect l="l" t="t" r="r" b="b"/>
            <a:pathLst>
              <a:path w="4405792" h="2257969">
                <a:moveTo>
                  <a:pt x="0" y="0"/>
                </a:moveTo>
                <a:lnTo>
                  <a:pt x="4405792" y="0"/>
                </a:lnTo>
                <a:lnTo>
                  <a:pt x="4405792" y="2257968"/>
                </a:lnTo>
                <a:lnTo>
                  <a:pt x="0" y="22579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184819" y="5521412"/>
            <a:ext cx="4405792" cy="2257969"/>
          </a:xfrm>
          <a:custGeom>
            <a:avLst/>
            <a:gdLst/>
            <a:ahLst/>
            <a:cxnLst/>
            <a:rect l="l" t="t" r="r" b="b"/>
            <a:pathLst>
              <a:path w="4405792" h="2257969">
                <a:moveTo>
                  <a:pt x="0" y="0"/>
                </a:moveTo>
                <a:lnTo>
                  <a:pt x="4405793" y="0"/>
                </a:lnTo>
                <a:lnTo>
                  <a:pt x="4405793" y="2257968"/>
                </a:lnTo>
                <a:lnTo>
                  <a:pt x="0" y="22579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923081" y="5834035"/>
            <a:ext cx="3081735" cy="1945345"/>
          </a:xfrm>
          <a:custGeom>
            <a:avLst/>
            <a:gdLst/>
            <a:ahLst/>
            <a:cxnLst/>
            <a:rect l="l" t="t" r="r" b="b"/>
            <a:pathLst>
              <a:path w="3081735" h="1945345">
                <a:moveTo>
                  <a:pt x="0" y="0"/>
                </a:moveTo>
                <a:lnTo>
                  <a:pt x="3081734" y="0"/>
                </a:lnTo>
                <a:lnTo>
                  <a:pt x="3081734" y="1945345"/>
                </a:lnTo>
                <a:lnTo>
                  <a:pt x="0" y="19453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105465" y="5135046"/>
            <a:ext cx="3057034" cy="2644334"/>
          </a:xfrm>
          <a:custGeom>
            <a:avLst/>
            <a:gdLst/>
            <a:ahLst/>
            <a:cxnLst/>
            <a:rect l="l" t="t" r="r" b="b"/>
            <a:pathLst>
              <a:path w="3057034" h="2644334">
                <a:moveTo>
                  <a:pt x="0" y="0"/>
                </a:moveTo>
                <a:lnTo>
                  <a:pt x="3057034" y="0"/>
                </a:lnTo>
                <a:lnTo>
                  <a:pt x="3057034" y="2644334"/>
                </a:lnTo>
                <a:lnTo>
                  <a:pt x="0" y="264433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923081" y="768487"/>
            <a:ext cx="3297185" cy="3021045"/>
          </a:xfrm>
          <a:custGeom>
            <a:avLst/>
            <a:gdLst/>
            <a:ahLst/>
            <a:cxnLst/>
            <a:rect l="l" t="t" r="r" b="b"/>
            <a:pathLst>
              <a:path w="3297185" h="3021045">
                <a:moveTo>
                  <a:pt x="0" y="0"/>
                </a:moveTo>
                <a:lnTo>
                  <a:pt x="3297184" y="0"/>
                </a:lnTo>
                <a:lnTo>
                  <a:pt x="3297184" y="3021045"/>
                </a:lnTo>
                <a:lnTo>
                  <a:pt x="0" y="302104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173225" y="980867"/>
            <a:ext cx="2921515" cy="2760832"/>
          </a:xfrm>
          <a:custGeom>
            <a:avLst/>
            <a:gdLst/>
            <a:ahLst/>
            <a:cxnLst/>
            <a:rect l="l" t="t" r="r" b="b"/>
            <a:pathLst>
              <a:path w="2921515" h="2760832">
                <a:moveTo>
                  <a:pt x="0" y="0"/>
                </a:moveTo>
                <a:lnTo>
                  <a:pt x="2921515" y="0"/>
                </a:lnTo>
                <a:lnTo>
                  <a:pt x="2921515" y="2760832"/>
                </a:lnTo>
                <a:lnTo>
                  <a:pt x="0" y="27608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583551" y="4065549"/>
            <a:ext cx="4253327" cy="74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5"/>
              </a:lnSpc>
            </a:pPr>
            <a:r>
              <a:rPr lang="en-US" sz="4247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Fisico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9950" y="3486108"/>
            <a:ext cx="4708819" cy="1768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53"/>
              </a:lnSpc>
            </a:pPr>
            <a:r>
              <a:rPr lang="en-US" sz="6208">
                <a:solidFill>
                  <a:srgbClr val="1D2441"/>
                </a:solidFill>
                <a:latin typeface="Gulfs Display"/>
                <a:ea typeface="Gulfs Display"/>
                <a:cs typeface="Gulfs Display"/>
                <a:sym typeface="Gulfs Display"/>
              </a:rPr>
              <a:t>Bullismo: le tipologie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337284" y="4065549"/>
            <a:ext cx="4253327" cy="732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5"/>
              </a:lnSpc>
            </a:pPr>
            <a:r>
              <a:rPr lang="en-US" sz="4147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Verbale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14855" y="7646996"/>
            <a:ext cx="3846481" cy="1436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5"/>
              </a:lnSpc>
            </a:pPr>
            <a:r>
              <a:rPr lang="en-US" sz="4147" dirty="0" err="1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Calunnie,pettegolezzi</a:t>
            </a:r>
            <a:r>
              <a:rPr lang="en-US" sz="4147" dirty="0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 sui social network.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261052" y="8055398"/>
            <a:ext cx="4253327" cy="732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5"/>
              </a:lnSpc>
            </a:pPr>
            <a:r>
              <a:rPr lang="en-US" sz="4147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Cyberbullismo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4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50003" y="-236016"/>
            <a:ext cx="14644567" cy="4301841"/>
          </a:xfrm>
          <a:custGeom>
            <a:avLst/>
            <a:gdLst/>
            <a:ahLst/>
            <a:cxnLst/>
            <a:rect l="l" t="t" r="r" b="b"/>
            <a:pathLst>
              <a:path w="14644567" h="4301841">
                <a:moveTo>
                  <a:pt x="0" y="0"/>
                </a:moveTo>
                <a:lnTo>
                  <a:pt x="14644566" y="0"/>
                </a:lnTo>
                <a:lnTo>
                  <a:pt x="14644566" y="4301842"/>
                </a:lnTo>
                <a:lnTo>
                  <a:pt x="0" y="43018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022253" y="6715765"/>
            <a:ext cx="4044506" cy="4114800"/>
          </a:xfrm>
          <a:custGeom>
            <a:avLst/>
            <a:gdLst/>
            <a:ahLst/>
            <a:cxnLst/>
            <a:rect l="l" t="t" r="r" b="b"/>
            <a:pathLst>
              <a:path w="4044506" h="4114800">
                <a:moveTo>
                  <a:pt x="0" y="0"/>
                </a:moveTo>
                <a:lnTo>
                  <a:pt x="4044506" y="0"/>
                </a:lnTo>
                <a:lnTo>
                  <a:pt x="404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167584" y="6369542"/>
            <a:ext cx="3710405" cy="1434690"/>
          </a:xfrm>
          <a:custGeom>
            <a:avLst/>
            <a:gdLst/>
            <a:ahLst/>
            <a:cxnLst/>
            <a:rect l="l" t="t" r="r" b="b"/>
            <a:pathLst>
              <a:path w="3710405" h="1434690">
                <a:moveTo>
                  <a:pt x="0" y="0"/>
                </a:moveTo>
                <a:lnTo>
                  <a:pt x="3710405" y="0"/>
                </a:lnTo>
                <a:lnTo>
                  <a:pt x="3710405" y="1434690"/>
                </a:lnTo>
                <a:lnTo>
                  <a:pt x="0" y="14346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860395" y="-318793"/>
            <a:ext cx="4734864" cy="2373351"/>
          </a:xfrm>
          <a:custGeom>
            <a:avLst/>
            <a:gdLst/>
            <a:ahLst/>
            <a:cxnLst/>
            <a:rect l="l" t="t" r="r" b="b"/>
            <a:pathLst>
              <a:path w="4734864" h="2373351">
                <a:moveTo>
                  <a:pt x="0" y="0"/>
                </a:moveTo>
                <a:lnTo>
                  <a:pt x="4734864" y="0"/>
                </a:lnTo>
                <a:lnTo>
                  <a:pt x="4734864" y="2373351"/>
                </a:lnTo>
                <a:lnTo>
                  <a:pt x="0" y="23733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022253" y="6227100"/>
            <a:ext cx="13827347" cy="18568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452"/>
              </a:lnSpc>
            </a:pP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Il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bullismo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legato a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caratteristiche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della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vittima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, come: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disabilità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,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etnia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,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aspetto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fisico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,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sesso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,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nazionalità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60395" y="2054558"/>
            <a:ext cx="13683436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765"/>
              </a:lnSpc>
              <a:spcBef>
                <a:spcPct val="0"/>
              </a:spcBef>
            </a:pPr>
            <a:r>
              <a:rPr lang="en-US" sz="4832" u="none" strike="noStrike" dirty="0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Il </a:t>
            </a:r>
            <a:r>
              <a:rPr lang="en-US" sz="4832" u="none" strike="noStrike" dirty="0" err="1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Bullismo</a:t>
            </a:r>
            <a:r>
              <a:rPr lang="en-US" sz="4832" u="none" strike="noStrike" dirty="0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832" u="none" strike="noStrike" dirty="0" err="1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basato</a:t>
            </a:r>
            <a:r>
              <a:rPr lang="en-US" sz="4832" u="none" strike="noStrike" dirty="0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832" u="none" strike="noStrike" dirty="0" err="1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sul</a:t>
            </a:r>
            <a:r>
              <a:rPr lang="en-US" sz="4832" u="none" strike="noStrike" dirty="0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832" u="none" strike="noStrike" dirty="0" err="1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pregiudizio</a:t>
            </a:r>
            <a:r>
              <a:rPr lang="en-US" sz="4832" u="none" strike="noStrike" dirty="0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 e la </a:t>
            </a:r>
            <a:r>
              <a:rPr lang="en-US" sz="4832" u="none" strike="noStrike" dirty="0" err="1">
                <a:solidFill>
                  <a:srgbClr val="1D2441"/>
                </a:solidFill>
                <a:latin typeface="Sugo Display"/>
                <a:ea typeface="Sugo Display"/>
                <a:cs typeface="Sugo Display"/>
                <a:sym typeface="Sugo Display"/>
              </a:rPr>
              <a:t>discriminazione</a:t>
            </a:r>
            <a:endParaRPr lang="en-US" sz="4832" u="none" strike="noStrike" dirty="0">
              <a:solidFill>
                <a:srgbClr val="1D2441"/>
              </a:solidFill>
              <a:latin typeface="Sugo Display"/>
              <a:ea typeface="Sugo Display"/>
              <a:cs typeface="Sugo Display"/>
              <a:sym typeface="Sugo Displ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23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051052"/>
            <a:ext cx="18288000" cy="7150534"/>
            <a:chOff x="0" y="0"/>
            <a:chExt cx="24384000" cy="9534046"/>
          </a:xfrm>
        </p:grpSpPr>
        <p:sp>
          <p:nvSpPr>
            <p:cNvPr id="3" name="Freeform 3"/>
            <p:cNvSpPr/>
            <p:nvPr/>
          </p:nvSpPr>
          <p:spPr>
            <a:xfrm rot="-10800000">
              <a:off x="0" y="0"/>
              <a:ext cx="24384000" cy="7162800"/>
            </a:xfrm>
            <a:custGeom>
              <a:avLst/>
              <a:gdLst/>
              <a:ahLst/>
              <a:cxnLst/>
              <a:rect l="l" t="t" r="r" b="b"/>
              <a:pathLst>
                <a:path w="24384000" h="7162800">
                  <a:moveTo>
                    <a:pt x="0" y="0"/>
                  </a:moveTo>
                  <a:lnTo>
                    <a:pt x="24384000" y="0"/>
                  </a:lnTo>
                  <a:lnTo>
                    <a:pt x="24384000" y="7162800"/>
                  </a:lnTo>
                  <a:lnTo>
                    <a:pt x="0" y="716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6658760"/>
              <a:ext cx="24384000" cy="2875285"/>
              <a:chOff x="0" y="0"/>
              <a:chExt cx="4816593" cy="56795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56795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567958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567958"/>
                    </a:lnTo>
                    <a:lnTo>
                      <a:pt x="0" y="567958"/>
                    </a:lnTo>
                    <a:close/>
                  </a:path>
                </a:pathLst>
              </a:custGeom>
              <a:solidFill>
                <a:srgbClr val="ECC632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6060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-653463" y="3296111"/>
            <a:ext cx="2340532" cy="2381211"/>
          </a:xfrm>
          <a:custGeom>
            <a:avLst/>
            <a:gdLst/>
            <a:ahLst/>
            <a:cxnLst/>
            <a:rect l="l" t="t" r="r" b="b"/>
            <a:pathLst>
              <a:path w="2340532" h="2381211">
                <a:moveTo>
                  <a:pt x="0" y="0"/>
                </a:moveTo>
                <a:lnTo>
                  <a:pt x="2340532" y="0"/>
                </a:lnTo>
                <a:lnTo>
                  <a:pt x="2340532" y="2381212"/>
                </a:lnTo>
                <a:lnTo>
                  <a:pt x="0" y="2381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874177" y="611037"/>
            <a:ext cx="3710405" cy="1434690"/>
          </a:xfrm>
          <a:custGeom>
            <a:avLst/>
            <a:gdLst/>
            <a:ahLst/>
            <a:cxnLst/>
            <a:rect l="l" t="t" r="r" b="b"/>
            <a:pathLst>
              <a:path w="3710405" h="1434690">
                <a:moveTo>
                  <a:pt x="0" y="0"/>
                </a:moveTo>
                <a:lnTo>
                  <a:pt x="3710405" y="0"/>
                </a:lnTo>
                <a:lnTo>
                  <a:pt x="3710405" y="1434690"/>
                </a:lnTo>
                <a:lnTo>
                  <a:pt x="0" y="14346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-653463" y="-327623"/>
            <a:ext cx="4734864" cy="2373351"/>
          </a:xfrm>
          <a:custGeom>
            <a:avLst/>
            <a:gdLst/>
            <a:ahLst/>
            <a:cxnLst/>
            <a:rect l="l" t="t" r="r" b="b"/>
            <a:pathLst>
              <a:path w="4734864" h="2373351">
                <a:moveTo>
                  <a:pt x="0" y="0"/>
                </a:moveTo>
                <a:lnTo>
                  <a:pt x="4734864" y="0"/>
                </a:lnTo>
                <a:lnTo>
                  <a:pt x="4734864" y="2373350"/>
                </a:lnTo>
                <a:lnTo>
                  <a:pt x="0" y="23733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510575" y="5477081"/>
            <a:ext cx="7259901" cy="2130861"/>
            <a:chOff x="0" y="0"/>
            <a:chExt cx="1791369" cy="52578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91370" cy="525787"/>
            </a:xfrm>
            <a:custGeom>
              <a:avLst/>
              <a:gdLst/>
              <a:ahLst/>
              <a:cxnLst/>
              <a:rect l="l" t="t" r="r" b="b"/>
              <a:pathLst>
                <a:path w="1791370" h="525787">
                  <a:moveTo>
                    <a:pt x="106639" y="0"/>
                  </a:moveTo>
                  <a:lnTo>
                    <a:pt x="1684730" y="0"/>
                  </a:lnTo>
                  <a:cubicBezTo>
                    <a:pt x="1713013" y="0"/>
                    <a:pt x="1740137" y="11235"/>
                    <a:pt x="1760136" y="31234"/>
                  </a:cubicBezTo>
                  <a:cubicBezTo>
                    <a:pt x="1780134" y="51233"/>
                    <a:pt x="1791370" y="78357"/>
                    <a:pt x="1791370" y="106639"/>
                  </a:cubicBezTo>
                  <a:lnTo>
                    <a:pt x="1791370" y="419147"/>
                  </a:lnTo>
                  <a:cubicBezTo>
                    <a:pt x="1791370" y="447430"/>
                    <a:pt x="1780134" y="474554"/>
                    <a:pt x="1760136" y="494553"/>
                  </a:cubicBezTo>
                  <a:cubicBezTo>
                    <a:pt x="1740137" y="514551"/>
                    <a:pt x="1713013" y="525787"/>
                    <a:pt x="1684730" y="525787"/>
                  </a:cubicBezTo>
                  <a:lnTo>
                    <a:pt x="106639" y="525787"/>
                  </a:lnTo>
                  <a:cubicBezTo>
                    <a:pt x="78357" y="525787"/>
                    <a:pt x="51233" y="514551"/>
                    <a:pt x="31234" y="494553"/>
                  </a:cubicBezTo>
                  <a:cubicBezTo>
                    <a:pt x="11235" y="474554"/>
                    <a:pt x="0" y="447430"/>
                    <a:pt x="0" y="419147"/>
                  </a:cubicBezTo>
                  <a:lnTo>
                    <a:pt x="0" y="106639"/>
                  </a:lnTo>
                  <a:cubicBezTo>
                    <a:pt x="0" y="78357"/>
                    <a:pt x="11235" y="51233"/>
                    <a:pt x="31234" y="31234"/>
                  </a:cubicBezTo>
                  <a:cubicBezTo>
                    <a:pt x="51233" y="11235"/>
                    <a:pt x="78357" y="0"/>
                    <a:pt x="106639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791369" cy="649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799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Intenzionalità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081401" y="830084"/>
            <a:ext cx="9896551" cy="2152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7500">
                <a:solidFill>
                  <a:srgbClr val="ECC632"/>
                </a:solidFill>
                <a:latin typeface="Gulfs Display"/>
                <a:ea typeface="Gulfs Display"/>
                <a:cs typeface="Gulfs Display"/>
                <a:sym typeface="Gulfs Display"/>
              </a:rPr>
              <a:t>Le caratteristiche del Bullismo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517524" y="5477081"/>
            <a:ext cx="7259901" cy="1947507"/>
            <a:chOff x="0" y="0"/>
            <a:chExt cx="1791369" cy="4805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91370" cy="480544"/>
            </a:xfrm>
            <a:custGeom>
              <a:avLst/>
              <a:gdLst/>
              <a:ahLst/>
              <a:cxnLst/>
              <a:rect l="l" t="t" r="r" b="b"/>
              <a:pathLst>
                <a:path w="1791370" h="480544">
                  <a:moveTo>
                    <a:pt x="106639" y="0"/>
                  </a:moveTo>
                  <a:lnTo>
                    <a:pt x="1684730" y="0"/>
                  </a:lnTo>
                  <a:cubicBezTo>
                    <a:pt x="1713013" y="0"/>
                    <a:pt x="1740137" y="11235"/>
                    <a:pt x="1760136" y="31234"/>
                  </a:cubicBezTo>
                  <a:cubicBezTo>
                    <a:pt x="1780134" y="51233"/>
                    <a:pt x="1791370" y="78357"/>
                    <a:pt x="1791370" y="106639"/>
                  </a:cubicBezTo>
                  <a:lnTo>
                    <a:pt x="1791370" y="373905"/>
                  </a:lnTo>
                  <a:cubicBezTo>
                    <a:pt x="1791370" y="402187"/>
                    <a:pt x="1780134" y="429312"/>
                    <a:pt x="1760136" y="449310"/>
                  </a:cubicBezTo>
                  <a:cubicBezTo>
                    <a:pt x="1740137" y="469309"/>
                    <a:pt x="1713013" y="480544"/>
                    <a:pt x="1684730" y="480544"/>
                  </a:cubicBezTo>
                  <a:lnTo>
                    <a:pt x="106639" y="480544"/>
                  </a:lnTo>
                  <a:cubicBezTo>
                    <a:pt x="78357" y="480544"/>
                    <a:pt x="51233" y="469309"/>
                    <a:pt x="31234" y="449310"/>
                  </a:cubicBezTo>
                  <a:cubicBezTo>
                    <a:pt x="11235" y="429312"/>
                    <a:pt x="0" y="402187"/>
                    <a:pt x="0" y="373905"/>
                  </a:cubicBezTo>
                  <a:lnTo>
                    <a:pt x="0" y="106639"/>
                  </a:lnTo>
                  <a:cubicBezTo>
                    <a:pt x="0" y="78357"/>
                    <a:pt x="11235" y="51233"/>
                    <a:pt x="31234" y="31234"/>
                  </a:cubicBezTo>
                  <a:cubicBezTo>
                    <a:pt x="51233" y="11235"/>
                    <a:pt x="78357" y="0"/>
                    <a:pt x="106639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123825"/>
              <a:ext cx="1791369" cy="604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799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Abuso di potere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10575" y="7828050"/>
            <a:ext cx="7259901" cy="1914323"/>
            <a:chOff x="0" y="0"/>
            <a:chExt cx="1791369" cy="47235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91370" cy="472356"/>
            </a:xfrm>
            <a:custGeom>
              <a:avLst/>
              <a:gdLst/>
              <a:ahLst/>
              <a:cxnLst/>
              <a:rect l="l" t="t" r="r" b="b"/>
              <a:pathLst>
                <a:path w="1791370" h="472356">
                  <a:moveTo>
                    <a:pt x="106639" y="0"/>
                  </a:moveTo>
                  <a:lnTo>
                    <a:pt x="1684730" y="0"/>
                  </a:lnTo>
                  <a:cubicBezTo>
                    <a:pt x="1713013" y="0"/>
                    <a:pt x="1740137" y="11235"/>
                    <a:pt x="1760136" y="31234"/>
                  </a:cubicBezTo>
                  <a:cubicBezTo>
                    <a:pt x="1780134" y="51233"/>
                    <a:pt x="1791370" y="78357"/>
                    <a:pt x="1791370" y="106639"/>
                  </a:cubicBezTo>
                  <a:lnTo>
                    <a:pt x="1791370" y="365717"/>
                  </a:lnTo>
                  <a:cubicBezTo>
                    <a:pt x="1791370" y="393999"/>
                    <a:pt x="1780134" y="421123"/>
                    <a:pt x="1760136" y="441122"/>
                  </a:cubicBezTo>
                  <a:cubicBezTo>
                    <a:pt x="1740137" y="461121"/>
                    <a:pt x="1713013" y="472356"/>
                    <a:pt x="1684730" y="472356"/>
                  </a:cubicBezTo>
                  <a:lnTo>
                    <a:pt x="106639" y="472356"/>
                  </a:lnTo>
                  <a:cubicBezTo>
                    <a:pt x="78357" y="472356"/>
                    <a:pt x="51233" y="461121"/>
                    <a:pt x="31234" y="441122"/>
                  </a:cubicBezTo>
                  <a:cubicBezTo>
                    <a:pt x="11235" y="421123"/>
                    <a:pt x="0" y="393999"/>
                    <a:pt x="0" y="365717"/>
                  </a:cubicBezTo>
                  <a:lnTo>
                    <a:pt x="0" y="106639"/>
                  </a:lnTo>
                  <a:cubicBezTo>
                    <a:pt x="0" y="78357"/>
                    <a:pt x="11235" y="51233"/>
                    <a:pt x="31234" y="31234"/>
                  </a:cubicBezTo>
                  <a:cubicBezTo>
                    <a:pt x="51233" y="11235"/>
                    <a:pt x="78357" y="0"/>
                    <a:pt x="106639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1791369" cy="5485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Aggressività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17524" y="7728498"/>
            <a:ext cx="7259901" cy="2113427"/>
            <a:chOff x="0" y="0"/>
            <a:chExt cx="1791369" cy="52148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91370" cy="521485"/>
            </a:xfrm>
            <a:custGeom>
              <a:avLst/>
              <a:gdLst/>
              <a:ahLst/>
              <a:cxnLst/>
              <a:rect l="l" t="t" r="r" b="b"/>
              <a:pathLst>
                <a:path w="1791370" h="521485">
                  <a:moveTo>
                    <a:pt x="106639" y="0"/>
                  </a:moveTo>
                  <a:lnTo>
                    <a:pt x="1684730" y="0"/>
                  </a:lnTo>
                  <a:cubicBezTo>
                    <a:pt x="1713013" y="0"/>
                    <a:pt x="1740137" y="11235"/>
                    <a:pt x="1760136" y="31234"/>
                  </a:cubicBezTo>
                  <a:cubicBezTo>
                    <a:pt x="1780134" y="51233"/>
                    <a:pt x="1791370" y="78357"/>
                    <a:pt x="1791370" y="106639"/>
                  </a:cubicBezTo>
                  <a:lnTo>
                    <a:pt x="1791370" y="414845"/>
                  </a:lnTo>
                  <a:cubicBezTo>
                    <a:pt x="1791370" y="443128"/>
                    <a:pt x="1780134" y="470252"/>
                    <a:pt x="1760136" y="490251"/>
                  </a:cubicBezTo>
                  <a:cubicBezTo>
                    <a:pt x="1740137" y="510250"/>
                    <a:pt x="1713013" y="521485"/>
                    <a:pt x="1684730" y="521485"/>
                  </a:cubicBezTo>
                  <a:lnTo>
                    <a:pt x="106639" y="521485"/>
                  </a:lnTo>
                  <a:cubicBezTo>
                    <a:pt x="78357" y="521485"/>
                    <a:pt x="51233" y="510250"/>
                    <a:pt x="31234" y="490251"/>
                  </a:cubicBezTo>
                  <a:cubicBezTo>
                    <a:pt x="11235" y="470252"/>
                    <a:pt x="0" y="443128"/>
                    <a:pt x="0" y="414845"/>
                  </a:cubicBezTo>
                  <a:lnTo>
                    <a:pt x="0" y="106639"/>
                  </a:lnTo>
                  <a:cubicBezTo>
                    <a:pt x="0" y="78357"/>
                    <a:pt x="11235" y="51233"/>
                    <a:pt x="31234" y="31234"/>
                  </a:cubicBezTo>
                  <a:cubicBezTo>
                    <a:pt x="51233" y="11235"/>
                    <a:pt x="78357" y="0"/>
                    <a:pt x="106639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114300"/>
              <a:ext cx="1791369" cy="6357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en-US" sz="4899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Ripetitività </a:t>
              </a:r>
            </a:p>
          </p:txBody>
        </p: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23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5372100"/>
          </a:xfrm>
          <a:custGeom>
            <a:avLst/>
            <a:gdLst/>
            <a:ahLst/>
            <a:cxnLst/>
            <a:rect l="l" t="t" r="r" b="b"/>
            <a:pathLst>
              <a:path w="18288000" h="5372100">
                <a:moveTo>
                  <a:pt x="0" y="0"/>
                </a:moveTo>
                <a:lnTo>
                  <a:pt x="18288000" y="0"/>
                </a:lnTo>
                <a:lnTo>
                  <a:pt x="18288000" y="5372100"/>
                </a:lnTo>
                <a:lnTo>
                  <a:pt x="0" y="53721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426795" y="8477091"/>
            <a:ext cx="2808243" cy="2857051"/>
          </a:xfrm>
          <a:custGeom>
            <a:avLst/>
            <a:gdLst/>
            <a:ahLst/>
            <a:cxnLst/>
            <a:rect l="l" t="t" r="r" b="b"/>
            <a:pathLst>
              <a:path w="2808243" h="2857051">
                <a:moveTo>
                  <a:pt x="0" y="0"/>
                </a:moveTo>
                <a:lnTo>
                  <a:pt x="2808243" y="0"/>
                </a:lnTo>
                <a:lnTo>
                  <a:pt x="2808243" y="2857051"/>
                </a:lnTo>
                <a:lnTo>
                  <a:pt x="0" y="28570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53962" y="1498030"/>
            <a:ext cx="3710405" cy="1434690"/>
          </a:xfrm>
          <a:custGeom>
            <a:avLst/>
            <a:gdLst/>
            <a:ahLst/>
            <a:cxnLst/>
            <a:rect l="l" t="t" r="r" b="b"/>
            <a:pathLst>
              <a:path w="3710405" h="1434690">
                <a:moveTo>
                  <a:pt x="0" y="0"/>
                </a:moveTo>
                <a:lnTo>
                  <a:pt x="3710406" y="0"/>
                </a:lnTo>
                <a:lnTo>
                  <a:pt x="3710406" y="1434690"/>
                </a:lnTo>
                <a:lnTo>
                  <a:pt x="0" y="14346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35125" y="5372100"/>
            <a:ext cx="5832946" cy="3886200"/>
          </a:xfrm>
          <a:custGeom>
            <a:avLst/>
            <a:gdLst/>
            <a:ahLst/>
            <a:cxnLst/>
            <a:rect l="l" t="t" r="r" b="b"/>
            <a:pathLst>
              <a:path w="5832946" h="3886200">
                <a:moveTo>
                  <a:pt x="0" y="0"/>
                </a:moveTo>
                <a:lnTo>
                  <a:pt x="5832945" y="0"/>
                </a:lnTo>
                <a:lnTo>
                  <a:pt x="5832945" y="3886200"/>
                </a:lnTo>
                <a:lnTo>
                  <a:pt x="0" y="3886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618170" y="5813351"/>
            <a:ext cx="10212746" cy="3162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399"/>
              </a:lnSpc>
            </a:pPr>
            <a:r>
              <a:rPr lang="en-US" sz="5999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Il Bullismo si sviluppa in un gruppo di pari, in cui ogni membro svolge un ruolo specifico.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95724" y="1088848"/>
            <a:ext cx="9896551" cy="2300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8000">
                <a:solidFill>
                  <a:srgbClr val="1D2441"/>
                </a:solidFill>
                <a:latin typeface="Gulfs Display"/>
                <a:ea typeface="Gulfs Display"/>
                <a:cs typeface="Gulfs Display"/>
                <a:sym typeface="Gulfs Display"/>
              </a:rPr>
              <a:t>I ruoli: Bullo, Vittima, Spettatori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23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9854" y="-228600"/>
            <a:ext cx="17533346" cy="5036222"/>
          </a:xfrm>
          <a:custGeom>
            <a:avLst/>
            <a:gdLst/>
            <a:ahLst/>
            <a:cxnLst/>
            <a:rect l="l" t="t" r="r" b="b"/>
            <a:pathLst>
              <a:path w="18288000" h="5372100">
                <a:moveTo>
                  <a:pt x="0" y="0"/>
                </a:moveTo>
                <a:lnTo>
                  <a:pt x="18288000" y="0"/>
                </a:lnTo>
                <a:lnTo>
                  <a:pt x="18288000" y="5372100"/>
                </a:lnTo>
                <a:lnTo>
                  <a:pt x="0" y="53721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560952" y="398565"/>
            <a:ext cx="9602848" cy="3906735"/>
          </a:xfrm>
          <a:custGeom>
            <a:avLst/>
            <a:gdLst/>
            <a:ahLst/>
            <a:cxnLst/>
            <a:rect l="l" t="t" r="r" b="b"/>
            <a:pathLst>
              <a:path w="7288641" h="3735428">
                <a:moveTo>
                  <a:pt x="0" y="0"/>
                </a:moveTo>
                <a:lnTo>
                  <a:pt x="7288641" y="0"/>
                </a:lnTo>
                <a:lnTo>
                  <a:pt x="7288641" y="3735428"/>
                </a:lnTo>
                <a:lnTo>
                  <a:pt x="0" y="37354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615827" y="8018300"/>
            <a:ext cx="4044506" cy="4114800"/>
          </a:xfrm>
          <a:custGeom>
            <a:avLst/>
            <a:gdLst/>
            <a:ahLst/>
            <a:cxnLst/>
            <a:rect l="l" t="t" r="r" b="b"/>
            <a:pathLst>
              <a:path w="4044506" h="4114800">
                <a:moveTo>
                  <a:pt x="0" y="0"/>
                </a:moveTo>
                <a:lnTo>
                  <a:pt x="4044506" y="0"/>
                </a:lnTo>
                <a:lnTo>
                  <a:pt x="4044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729018"/>
            <a:ext cx="3710405" cy="1434690"/>
          </a:xfrm>
          <a:custGeom>
            <a:avLst/>
            <a:gdLst/>
            <a:ahLst/>
            <a:cxnLst/>
            <a:rect l="l" t="t" r="r" b="b"/>
            <a:pathLst>
              <a:path w="3710405" h="1434690">
                <a:moveTo>
                  <a:pt x="0" y="0"/>
                </a:moveTo>
                <a:lnTo>
                  <a:pt x="3710405" y="0"/>
                </a:lnTo>
                <a:lnTo>
                  <a:pt x="3710405" y="1434690"/>
                </a:lnTo>
                <a:lnTo>
                  <a:pt x="0" y="14346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17560" y="5143500"/>
            <a:ext cx="5214924" cy="4510909"/>
          </a:xfrm>
          <a:custGeom>
            <a:avLst/>
            <a:gdLst/>
            <a:ahLst/>
            <a:cxnLst/>
            <a:rect l="l" t="t" r="r" b="b"/>
            <a:pathLst>
              <a:path w="5214924" h="4510909">
                <a:moveTo>
                  <a:pt x="0" y="0"/>
                </a:moveTo>
                <a:lnTo>
                  <a:pt x="5214924" y="0"/>
                </a:lnTo>
                <a:lnTo>
                  <a:pt x="5214924" y="4510909"/>
                </a:lnTo>
                <a:lnTo>
                  <a:pt x="0" y="45109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246826" y="1629263"/>
            <a:ext cx="8640745" cy="1886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92"/>
              </a:lnSpc>
            </a:pPr>
            <a:r>
              <a:rPr lang="en-US" sz="6600" dirty="0">
                <a:solidFill>
                  <a:srgbClr val="E9E4DF"/>
                </a:solidFill>
                <a:latin typeface="Gulfs Display"/>
                <a:ea typeface="Gulfs Display"/>
                <a:cs typeface="Gulfs Display"/>
                <a:sym typeface="Gulfs Display"/>
              </a:rPr>
              <a:t> Che </a:t>
            </a:r>
            <a:r>
              <a:rPr lang="en-US" sz="6600" dirty="0" err="1">
                <a:solidFill>
                  <a:srgbClr val="E9E4DF"/>
                </a:solidFill>
                <a:latin typeface="Gulfs Display"/>
                <a:ea typeface="Gulfs Display"/>
                <a:cs typeface="Gulfs Display"/>
                <a:sym typeface="Gulfs Display"/>
              </a:rPr>
              <a:t>cos’e</a:t>
            </a:r>
            <a:r>
              <a:rPr lang="en-US" sz="6600" dirty="0">
                <a:solidFill>
                  <a:srgbClr val="E9E4DF"/>
                </a:solidFill>
                <a:latin typeface="Gulfs Display"/>
                <a:ea typeface="Gulfs Display"/>
                <a:cs typeface="Gulfs Display"/>
                <a:sym typeface="Gulfs Display"/>
              </a:rPr>
              <a:t> il </a:t>
            </a:r>
            <a:r>
              <a:rPr lang="en-US" sz="6600" dirty="0" err="1">
                <a:solidFill>
                  <a:srgbClr val="E9E4DF"/>
                </a:solidFill>
                <a:latin typeface="Gulfs Display"/>
                <a:ea typeface="Gulfs Display"/>
                <a:cs typeface="Gulfs Display"/>
                <a:sym typeface="Gulfs Display"/>
              </a:rPr>
              <a:t>Cyberbullismo</a:t>
            </a:r>
            <a:r>
              <a:rPr lang="en-US" sz="6600" dirty="0">
                <a:solidFill>
                  <a:srgbClr val="E9E4DF"/>
                </a:solidFill>
                <a:latin typeface="Gulfs Display"/>
                <a:ea typeface="Gulfs Display"/>
                <a:cs typeface="Gulfs Display"/>
                <a:sym typeface="Gulfs Display"/>
              </a:rPr>
              <a:t>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77001" y="4807622"/>
            <a:ext cx="8999012" cy="4346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Il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Cyberbullismo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è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definito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come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un’azione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aggressiva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e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intenzionale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agita da un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individuo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o da un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gruppo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di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persone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,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utilizzando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mezzi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elettronici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,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nei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confronti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di una persona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che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non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può</a:t>
            </a:r>
            <a:r>
              <a:rPr lang="en-US" sz="4400" dirty="0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 </a:t>
            </a:r>
            <a:r>
              <a:rPr lang="en-US" sz="4400" dirty="0" err="1">
                <a:solidFill>
                  <a:srgbClr val="E9E4DF"/>
                </a:solidFill>
                <a:latin typeface="Sugo Display"/>
                <a:ea typeface="Sugo Display"/>
                <a:cs typeface="Sugo Display"/>
                <a:sym typeface="Sugo Display"/>
              </a:rPr>
              <a:t>difndersi</a:t>
            </a:r>
            <a:endParaRPr lang="en-US" sz="4400" dirty="0">
              <a:solidFill>
                <a:srgbClr val="E9E4DF"/>
              </a:solidFill>
              <a:latin typeface="Sugo Display"/>
              <a:ea typeface="Sugo Display"/>
              <a:cs typeface="Sugo Display"/>
              <a:sym typeface="Sugo Display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C6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0" y="377244"/>
            <a:ext cx="18288000" cy="9995895"/>
            <a:chOff x="0" y="0"/>
            <a:chExt cx="24384000" cy="13327860"/>
          </a:xfrm>
        </p:grpSpPr>
        <p:sp>
          <p:nvSpPr>
            <p:cNvPr id="3" name="Freeform 3"/>
            <p:cNvSpPr/>
            <p:nvPr/>
          </p:nvSpPr>
          <p:spPr>
            <a:xfrm>
              <a:off x="0" y="6165060"/>
              <a:ext cx="24384000" cy="7162800"/>
            </a:xfrm>
            <a:custGeom>
              <a:avLst/>
              <a:gdLst/>
              <a:ahLst/>
              <a:cxnLst/>
              <a:rect l="l" t="t" r="r" b="b"/>
              <a:pathLst>
                <a:path w="24384000" h="7162800">
                  <a:moveTo>
                    <a:pt x="0" y="0"/>
                  </a:moveTo>
                  <a:lnTo>
                    <a:pt x="24384000" y="0"/>
                  </a:lnTo>
                  <a:lnTo>
                    <a:pt x="24384000" y="7162800"/>
                  </a:lnTo>
                  <a:lnTo>
                    <a:pt x="0" y="716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6858000"/>
              <a:chOff x="0" y="0"/>
              <a:chExt cx="481659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354667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solidFill>
                <a:srgbClr val="9F2383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13927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8" name="Freeform 8"/>
          <p:cNvSpPr/>
          <p:nvPr/>
        </p:nvSpPr>
        <p:spPr>
          <a:xfrm>
            <a:off x="15404097" y="4598224"/>
            <a:ext cx="3710405" cy="1434690"/>
          </a:xfrm>
          <a:custGeom>
            <a:avLst/>
            <a:gdLst/>
            <a:ahLst/>
            <a:cxnLst/>
            <a:rect l="l" t="t" r="r" b="b"/>
            <a:pathLst>
              <a:path w="3710405" h="1434690">
                <a:moveTo>
                  <a:pt x="0" y="0"/>
                </a:moveTo>
                <a:lnTo>
                  <a:pt x="3710406" y="0"/>
                </a:lnTo>
                <a:lnTo>
                  <a:pt x="3710406" y="1434690"/>
                </a:lnTo>
                <a:lnTo>
                  <a:pt x="0" y="14346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517231" y="1600884"/>
            <a:ext cx="7259905" cy="2390648"/>
            <a:chOff x="0" y="-95250"/>
            <a:chExt cx="1791370" cy="6626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91370" cy="567420"/>
            </a:xfrm>
            <a:custGeom>
              <a:avLst/>
              <a:gdLst/>
              <a:ahLst/>
              <a:cxnLst/>
              <a:rect l="l" t="t" r="r" b="b"/>
              <a:pathLst>
                <a:path w="1791370" h="567420">
                  <a:moveTo>
                    <a:pt x="106639" y="0"/>
                  </a:moveTo>
                  <a:lnTo>
                    <a:pt x="1684730" y="0"/>
                  </a:lnTo>
                  <a:cubicBezTo>
                    <a:pt x="1713013" y="0"/>
                    <a:pt x="1740137" y="11235"/>
                    <a:pt x="1760136" y="31234"/>
                  </a:cubicBezTo>
                  <a:cubicBezTo>
                    <a:pt x="1780134" y="51233"/>
                    <a:pt x="1791370" y="78357"/>
                    <a:pt x="1791370" y="106639"/>
                  </a:cubicBezTo>
                  <a:lnTo>
                    <a:pt x="1791370" y="460780"/>
                  </a:lnTo>
                  <a:cubicBezTo>
                    <a:pt x="1791370" y="489063"/>
                    <a:pt x="1780134" y="516187"/>
                    <a:pt x="1760136" y="536186"/>
                  </a:cubicBezTo>
                  <a:cubicBezTo>
                    <a:pt x="1740137" y="556184"/>
                    <a:pt x="1713013" y="567420"/>
                    <a:pt x="1684730" y="567420"/>
                  </a:cubicBezTo>
                  <a:lnTo>
                    <a:pt x="106639" y="567420"/>
                  </a:lnTo>
                  <a:cubicBezTo>
                    <a:pt x="78357" y="567420"/>
                    <a:pt x="51233" y="556184"/>
                    <a:pt x="31234" y="536186"/>
                  </a:cubicBezTo>
                  <a:cubicBezTo>
                    <a:pt x="11235" y="516187"/>
                    <a:pt x="0" y="489063"/>
                    <a:pt x="0" y="460780"/>
                  </a:cubicBezTo>
                  <a:lnTo>
                    <a:pt x="0" y="106639"/>
                  </a:lnTo>
                  <a:cubicBezTo>
                    <a:pt x="0" y="78357"/>
                    <a:pt x="11235" y="51233"/>
                    <a:pt x="31234" y="31234"/>
                  </a:cubicBezTo>
                  <a:cubicBezTo>
                    <a:pt x="51233" y="11235"/>
                    <a:pt x="78357" y="0"/>
                    <a:pt x="106639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95250"/>
              <a:ext cx="1791369" cy="497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Scritto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-verbale: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offese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e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insulti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9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pubblicati</a:t>
              </a:r>
              <a:r>
                <a:rPr lang="en-US" sz="39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 sui social network.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7231" y="6472301"/>
            <a:ext cx="7559973" cy="1926185"/>
            <a:chOff x="0" y="-95250"/>
            <a:chExt cx="1791370" cy="47528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91370" cy="364321"/>
            </a:xfrm>
            <a:custGeom>
              <a:avLst/>
              <a:gdLst/>
              <a:ahLst/>
              <a:cxnLst/>
              <a:rect l="l" t="t" r="r" b="b"/>
              <a:pathLst>
                <a:path w="1791370" h="364321">
                  <a:moveTo>
                    <a:pt x="106639" y="0"/>
                  </a:moveTo>
                  <a:lnTo>
                    <a:pt x="1684730" y="0"/>
                  </a:lnTo>
                  <a:cubicBezTo>
                    <a:pt x="1713013" y="0"/>
                    <a:pt x="1740137" y="11235"/>
                    <a:pt x="1760136" y="31234"/>
                  </a:cubicBezTo>
                  <a:cubicBezTo>
                    <a:pt x="1780134" y="51233"/>
                    <a:pt x="1791370" y="78357"/>
                    <a:pt x="1791370" y="106639"/>
                  </a:cubicBezTo>
                  <a:lnTo>
                    <a:pt x="1791370" y="257682"/>
                  </a:lnTo>
                  <a:cubicBezTo>
                    <a:pt x="1791370" y="285964"/>
                    <a:pt x="1780134" y="313088"/>
                    <a:pt x="1760136" y="333087"/>
                  </a:cubicBezTo>
                  <a:cubicBezTo>
                    <a:pt x="1740137" y="353086"/>
                    <a:pt x="1713013" y="364321"/>
                    <a:pt x="1684730" y="364321"/>
                  </a:cubicBezTo>
                  <a:lnTo>
                    <a:pt x="106639" y="364321"/>
                  </a:lnTo>
                  <a:cubicBezTo>
                    <a:pt x="78357" y="364321"/>
                    <a:pt x="51233" y="353086"/>
                    <a:pt x="31234" y="333087"/>
                  </a:cubicBezTo>
                  <a:cubicBezTo>
                    <a:pt x="11235" y="313088"/>
                    <a:pt x="0" y="285964"/>
                    <a:pt x="0" y="257682"/>
                  </a:cubicBezTo>
                  <a:lnTo>
                    <a:pt x="0" y="106639"/>
                  </a:lnTo>
                  <a:cubicBezTo>
                    <a:pt x="0" y="78357"/>
                    <a:pt x="11235" y="51233"/>
                    <a:pt x="31234" y="31234"/>
                  </a:cubicBezTo>
                  <a:cubicBezTo>
                    <a:pt x="51233" y="11235"/>
                    <a:pt x="78357" y="0"/>
                    <a:pt x="106639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1791369" cy="4752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459"/>
                </a:lnSpc>
              </a:pP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Esclusione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dalla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comunicazione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online, </a:t>
              </a: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dai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gruppi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17230" y="4355675"/>
            <a:ext cx="7134613" cy="2208656"/>
            <a:chOff x="0" y="0"/>
            <a:chExt cx="1643436" cy="5620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43436" cy="562054"/>
            </a:xfrm>
            <a:custGeom>
              <a:avLst/>
              <a:gdLst/>
              <a:ahLst/>
              <a:cxnLst/>
              <a:rect l="l" t="t" r="r" b="b"/>
              <a:pathLst>
                <a:path w="1643436" h="562054">
                  <a:moveTo>
                    <a:pt x="116239" y="0"/>
                  </a:moveTo>
                  <a:lnTo>
                    <a:pt x="1527198" y="0"/>
                  </a:lnTo>
                  <a:cubicBezTo>
                    <a:pt x="1558026" y="0"/>
                    <a:pt x="1587592" y="12247"/>
                    <a:pt x="1609391" y="34045"/>
                  </a:cubicBezTo>
                  <a:cubicBezTo>
                    <a:pt x="1631190" y="55844"/>
                    <a:pt x="1643436" y="85410"/>
                    <a:pt x="1643436" y="116239"/>
                  </a:cubicBezTo>
                  <a:lnTo>
                    <a:pt x="1643436" y="445815"/>
                  </a:lnTo>
                  <a:cubicBezTo>
                    <a:pt x="1643436" y="510012"/>
                    <a:pt x="1591394" y="562054"/>
                    <a:pt x="1527198" y="562054"/>
                  </a:cubicBezTo>
                  <a:lnTo>
                    <a:pt x="116239" y="562054"/>
                  </a:lnTo>
                  <a:cubicBezTo>
                    <a:pt x="85410" y="562054"/>
                    <a:pt x="55844" y="549807"/>
                    <a:pt x="34045" y="528008"/>
                  </a:cubicBezTo>
                  <a:cubicBezTo>
                    <a:pt x="12247" y="506209"/>
                    <a:pt x="0" y="476643"/>
                    <a:pt x="0" y="445815"/>
                  </a:cubicBezTo>
                  <a:lnTo>
                    <a:pt x="0" y="116239"/>
                  </a:lnTo>
                  <a:cubicBezTo>
                    <a:pt x="0" y="52042"/>
                    <a:pt x="52042" y="0"/>
                    <a:pt x="116239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0"/>
              <a:ext cx="1643436" cy="6573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39"/>
                </a:lnSpc>
              </a:pPr>
              <a:r>
                <a:rPr lang="en-US" sz="3600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Diffusione</a:t>
              </a:r>
              <a:r>
                <a:rPr lang="en-US" sz="3600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foto</a:t>
              </a:r>
              <a:r>
                <a:rPr lang="en-US" sz="3600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che</a:t>
              </a:r>
              <a:r>
                <a:rPr lang="en-US" sz="3600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ritraggono</a:t>
              </a:r>
              <a:r>
                <a:rPr lang="en-US" sz="3600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situazioni</a:t>
              </a:r>
              <a:r>
                <a:rPr lang="en-US" sz="3600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spiacevoli</a:t>
              </a:r>
              <a:r>
                <a:rPr lang="en-US" sz="3600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ed intime  </a:t>
              </a:r>
              <a:r>
                <a:rPr lang="en-US" sz="3600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tramite</a:t>
              </a:r>
              <a:r>
                <a:rPr lang="en-US" sz="3600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cellulare</a:t>
              </a:r>
              <a:r>
                <a:rPr lang="en-US" sz="3600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e sui  social network</a:t>
              </a:r>
              <a:r>
                <a:rPr lang="en-US" sz="40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04801" y="8628802"/>
            <a:ext cx="7924799" cy="1658198"/>
            <a:chOff x="0" y="0"/>
            <a:chExt cx="1791369" cy="4091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91370" cy="409158"/>
            </a:xfrm>
            <a:custGeom>
              <a:avLst/>
              <a:gdLst/>
              <a:ahLst/>
              <a:cxnLst/>
              <a:rect l="l" t="t" r="r" b="b"/>
              <a:pathLst>
                <a:path w="1791370" h="409158">
                  <a:moveTo>
                    <a:pt x="106639" y="0"/>
                  </a:moveTo>
                  <a:lnTo>
                    <a:pt x="1684730" y="0"/>
                  </a:lnTo>
                  <a:cubicBezTo>
                    <a:pt x="1713013" y="0"/>
                    <a:pt x="1740137" y="11235"/>
                    <a:pt x="1760136" y="31234"/>
                  </a:cubicBezTo>
                  <a:cubicBezTo>
                    <a:pt x="1780134" y="51233"/>
                    <a:pt x="1791370" y="78357"/>
                    <a:pt x="1791370" y="106639"/>
                  </a:cubicBezTo>
                  <a:lnTo>
                    <a:pt x="1791370" y="302518"/>
                  </a:lnTo>
                  <a:cubicBezTo>
                    <a:pt x="1791370" y="330801"/>
                    <a:pt x="1780134" y="357925"/>
                    <a:pt x="1760136" y="377924"/>
                  </a:cubicBezTo>
                  <a:cubicBezTo>
                    <a:pt x="1740137" y="397923"/>
                    <a:pt x="1713013" y="409158"/>
                    <a:pt x="1684730" y="409158"/>
                  </a:cubicBezTo>
                  <a:lnTo>
                    <a:pt x="106639" y="409158"/>
                  </a:lnTo>
                  <a:cubicBezTo>
                    <a:pt x="78357" y="409158"/>
                    <a:pt x="51233" y="397923"/>
                    <a:pt x="31234" y="377924"/>
                  </a:cubicBezTo>
                  <a:cubicBezTo>
                    <a:pt x="11235" y="357925"/>
                    <a:pt x="0" y="330801"/>
                    <a:pt x="0" y="302518"/>
                  </a:cubicBezTo>
                  <a:lnTo>
                    <a:pt x="0" y="106639"/>
                  </a:lnTo>
                  <a:cubicBezTo>
                    <a:pt x="0" y="78357"/>
                    <a:pt x="11235" y="51233"/>
                    <a:pt x="31234" y="31234"/>
                  </a:cubicBezTo>
                  <a:cubicBezTo>
                    <a:pt x="51233" y="11235"/>
                    <a:pt x="78357" y="0"/>
                    <a:pt x="106639" y="0"/>
                  </a:cubicBezTo>
                  <a:close/>
                </a:path>
              </a:pathLst>
            </a:custGeom>
            <a:solidFill>
              <a:srgbClr val="1D2441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0"/>
              <a:ext cx="1791369" cy="504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459"/>
                </a:lnSpc>
              </a:pP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impersonificazione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: </a:t>
              </a: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uso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 e </a:t>
              </a: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rivelazione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di  </a:t>
              </a: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informazioni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personali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ai </a:t>
              </a:r>
              <a:r>
                <a:rPr lang="en-US" sz="3899" dirty="0" err="1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siti</a:t>
              </a:r>
              <a:r>
                <a:rPr lang="en-US" sz="3899" dirty="0">
                  <a:solidFill>
                    <a:srgbClr val="ECC632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web..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1212418" y="3896210"/>
            <a:ext cx="4751497" cy="6098177"/>
          </a:xfrm>
          <a:custGeom>
            <a:avLst/>
            <a:gdLst/>
            <a:ahLst/>
            <a:cxnLst/>
            <a:rect l="l" t="t" r="r" b="b"/>
            <a:pathLst>
              <a:path w="4751497" h="6098177">
                <a:moveTo>
                  <a:pt x="0" y="0"/>
                </a:moveTo>
                <a:lnTo>
                  <a:pt x="4751497" y="0"/>
                </a:lnTo>
                <a:lnTo>
                  <a:pt x="4751497" y="6098177"/>
                </a:lnTo>
                <a:lnTo>
                  <a:pt x="0" y="60981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7651844" y="1580366"/>
            <a:ext cx="9392442" cy="2181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03"/>
              </a:lnSpc>
            </a:pPr>
            <a:r>
              <a:rPr lang="en-US" sz="7592">
                <a:solidFill>
                  <a:srgbClr val="ECC632"/>
                </a:solidFill>
                <a:latin typeface="Gulfs Display"/>
                <a:ea typeface="Gulfs Display"/>
                <a:cs typeface="Gulfs Display"/>
                <a:sym typeface="Gulfs Display"/>
              </a:rPr>
              <a:t>Cyberbullismo: Le tipologie</a:t>
            </a: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C6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9074" y="3667565"/>
            <a:ext cx="17170977" cy="6713783"/>
            <a:chOff x="0" y="0"/>
            <a:chExt cx="22894636" cy="8951710"/>
          </a:xfrm>
        </p:grpSpPr>
        <p:sp>
          <p:nvSpPr>
            <p:cNvPr id="3" name="Freeform 3"/>
            <p:cNvSpPr/>
            <p:nvPr/>
          </p:nvSpPr>
          <p:spPr>
            <a:xfrm rot="-10800000">
              <a:off x="0" y="0"/>
              <a:ext cx="22894636" cy="6725299"/>
            </a:xfrm>
            <a:custGeom>
              <a:avLst/>
              <a:gdLst/>
              <a:ahLst/>
              <a:cxnLst/>
              <a:rect l="l" t="t" r="r" b="b"/>
              <a:pathLst>
                <a:path w="22894636" h="6725299">
                  <a:moveTo>
                    <a:pt x="0" y="0"/>
                  </a:moveTo>
                  <a:lnTo>
                    <a:pt x="22894636" y="0"/>
                  </a:lnTo>
                  <a:lnTo>
                    <a:pt x="22894636" y="6725299"/>
                  </a:lnTo>
                  <a:lnTo>
                    <a:pt x="0" y="6725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6252046"/>
              <a:ext cx="22894636" cy="2699664"/>
              <a:chOff x="0" y="0"/>
              <a:chExt cx="4816593" cy="56795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567958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567958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567958"/>
                    </a:lnTo>
                    <a:lnTo>
                      <a:pt x="0" y="567958"/>
                    </a:lnTo>
                    <a:close/>
                  </a:path>
                </a:pathLst>
              </a:custGeom>
              <a:solidFill>
                <a:srgbClr val="1D2441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6060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1375126" y="1785190"/>
            <a:ext cx="2577424" cy="2622220"/>
          </a:xfrm>
          <a:custGeom>
            <a:avLst/>
            <a:gdLst/>
            <a:ahLst/>
            <a:cxnLst/>
            <a:rect l="l" t="t" r="r" b="b"/>
            <a:pathLst>
              <a:path w="2577424" h="2622220">
                <a:moveTo>
                  <a:pt x="0" y="0"/>
                </a:moveTo>
                <a:lnTo>
                  <a:pt x="2577424" y="0"/>
                </a:lnTo>
                <a:lnTo>
                  <a:pt x="2577424" y="2622220"/>
                </a:lnTo>
                <a:lnTo>
                  <a:pt x="0" y="26222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874177" y="611037"/>
            <a:ext cx="3710405" cy="1434690"/>
          </a:xfrm>
          <a:custGeom>
            <a:avLst/>
            <a:gdLst/>
            <a:ahLst/>
            <a:cxnLst/>
            <a:rect l="l" t="t" r="r" b="b"/>
            <a:pathLst>
              <a:path w="3710405" h="1434690">
                <a:moveTo>
                  <a:pt x="0" y="0"/>
                </a:moveTo>
                <a:lnTo>
                  <a:pt x="3710405" y="0"/>
                </a:lnTo>
                <a:lnTo>
                  <a:pt x="3710405" y="1434690"/>
                </a:lnTo>
                <a:lnTo>
                  <a:pt x="0" y="14346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296406" y="-426264"/>
            <a:ext cx="4734864" cy="2373351"/>
          </a:xfrm>
          <a:custGeom>
            <a:avLst/>
            <a:gdLst/>
            <a:ahLst/>
            <a:cxnLst/>
            <a:rect l="l" t="t" r="r" b="b"/>
            <a:pathLst>
              <a:path w="4734864" h="2373351">
                <a:moveTo>
                  <a:pt x="0" y="0"/>
                </a:moveTo>
                <a:lnTo>
                  <a:pt x="4734864" y="0"/>
                </a:lnTo>
                <a:lnTo>
                  <a:pt x="4734864" y="2373351"/>
                </a:lnTo>
                <a:lnTo>
                  <a:pt x="0" y="23733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952550" y="47625"/>
            <a:ext cx="11568493" cy="3434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8000">
                <a:solidFill>
                  <a:srgbClr val="9F2383"/>
                </a:solidFill>
                <a:latin typeface="Gulfs Display"/>
                <a:ea typeface="Gulfs Display"/>
                <a:cs typeface="Gulfs Display"/>
                <a:sym typeface="Gulfs Display"/>
              </a:rPr>
              <a:t>Cosa fare se si è vittima di Bullismo o Cyberbullismo?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75126" y="5103705"/>
            <a:ext cx="6854474" cy="1792397"/>
            <a:chOff x="102244" y="-97958"/>
            <a:chExt cx="1923221" cy="562081"/>
          </a:xfrm>
        </p:grpSpPr>
        <p:sp>
          <p:nvSpPr>
            <p:cNvPr id="12" name="Freeform 12"/>
            <p:cNvSpPr/>
            <p:nvPr/>
          </p:nvSpPr>
          <p:spPr>
            <a:xfrm>
              <a:off x="144161" y="0"/>
              <a:ext cx="1881304" cy="464123"/>
            </a:xfrm>
            <a:custGeom>
              <a:avLst/>
              <a:gdLst/>
              <a:ahLst/>
              <a:cxnLst/>
              <a:rect l="l" t="t" r="r" b="b"/>
              <a:pathLst>
                <a:path w="2025465" h="464123">
                  <a:moveTo>
                    <a:pt x="94314" y="0"/>
                  </a:moveTo>
                  <a:lnTo>
                    <a:pt x="1931151" y="0"/>
                  </a:lnTo>
                  <a:cubicBezTo>
                    <a:pt x="1983239" y="0"/>
                    <a:pt x="2025465" y="42226"/>
                    <a:pt x="2025465" y="94314"/>
                  </a:cubicBezTo>
                  <a:lnTo>
                    <a:pt x="2025465" y="369809"/>
                  </a:lnTo>
                  <a:cubicBezTo>
                    <a:pt x="2025465" y="421897"/>
                    <a:pt x="1983239" y="464123"/>
                    <a:pt x="1931151" y="464123"/>
                  </a:cubicBezTo>
                  <a:lnTo>
                    <a:pt x="94314" y="464123"/>
                  </a:lnTo>
                  <a:cubicBezTo>
                    <a:pt x="42226" y="464123"/>
                    <a:pt x="0" y="421897"/>
                    <a:pt x="0" y="369809"/>
                  </a:cubicBezTo>
                  <a:lnTo>
                    <a:pt x="0" y="94314"/>
                  </a:lnTo>
                  <a:cubicBezTo>
                    <a:pt x="0" y="42226"/>
                    <a:pt x="42226" y="0"/>
                    <a:pt x="94314" y="0"/>
                  </a:cubicBezTo>
                  <a:close/>
                </a:path>
              </a:pathLst>
            </a:custGeom>
            <a:solidFill>
              <a:srgbClr val="E6C03C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102244" y="-97958"/>
              <a:ext cx="1923221" cy="4960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39"/>
                </a:lnSpc>
              </a:pP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Chiedere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aiuto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ad un </a:t>
              </a: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adulto</a:t>
              </a:r>
              <a:r>
                <a:rPr lang="en-US" sz="4099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144000" y="5202343"/>
            <a:ext cx="8538498" cy="1693757"/>
            <a:chOff x="0" y="0"/>
            <a:chExt cx="2008023" cy="51205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08023" cy="512053"/>
            </a:xfrm>
            <a:custGeom>
              <a:avLst/>
              <a:gdLst/>
              <a:ahLst/>
              <a:cxnLst/>
              <a:rect l="l" t="t" r="r" b="b"/>
              <a:pathLst>
                <a:path w="2008023" h="512053">
                  <a:moveTo>
                    <a:pt x="95134" y="0"/>
                  </a:moveTo>
                  <a:lnTo>
                    <a:pt x="1912889" y="0"/>
                  </a:lnTo>
                  <a:cubicBezTo>
                    <a:pt x="1938120" y="0"/>
                    <a:pt x="1962318" y="10023"/>
                    <a:pt x="1980159" y="27864"/>
                  </a:cubicBezTo>
                  <a:cubicBezTo>
                    <a:pt x="1998000" y="45705"/>
                    <a:pt x="2008023" y="69903"/>
                    <a:pt x="2008023" y="95134"/>
                  </a:cubicBezTo>
                  <a:lnTo>
                    <a:pt x="2008023" y="416920"/>
                  </a:lnTo>
                  <a:cubicBezTo>
                    <a:pt x="2008023" y="442151"/>
                    <a:pt x="1998000" y="466348"/>
                    <a:pt x="1980159" y="484189"/>
                  </a:cubicBezTo>
                  <a:cubicBezTo>
                    <a:pt x="1962318" y="502030"/>
                    <a:pt x="1938120" y="512053"/>
                    <a:pt x="1912889" y="512053"/>
                  </a:cubicBezTo>
                  <a:lnTo>
                    <a:pt x="95134" y="512053"/>
                  </a:lnTo>
                  <a:cubicBezTo>
                    <a:pt x="42593" y="512053"/>
                    <a:pt x="0" y="469460"/>
                    <a:pt x="0" y="416920"/>
                  </a:cubicBezTo>
                  <a:lnTo>
                    <a:pt x="0" y="95134"/>
                  </a:lnTo>
                  <a:cubicBezTo>
                    <a:pt x="0" y="69903"/>
                    <a:pt x="10023" y="45705"/>
                    <a:pt x="27864" y="27864"/>
                  </a:cubicBezTo>
                  <a:cubicBezTo>
                    <a:pt x="45705" y="10023"/>
                    <a:pt x="69903" y="0"/>
                    <a:pt x="95134" y="0"/>
                  </a:cubicBezTo>
                  <a:close/>
                </a:path>
              </a:pathLst>
            </a:custGeom>
            <a:solidFill>
              <a:srgbClr val="E6C03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32778" y="180300"/>
              <a:ext cx="1888002" cy="2633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79"/>
                </a:lnSpc>
              </a:pPr>
              <a:r>
                <a:rPr lang="en-US" sz="32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Non </a:t>
              </a:r>
              <a:r>
                <a:rPr lang="en-US" sz="32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reagire</a:t>
              </a:r>
              <a:r>
                <a:rPr lang="en-US" sz="32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alle </a:t>
              </a:r>
              <a:r>
                <a:rPr lang="en-US" sz="32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provazioni</a:t>
              </a:r>
              <a:r>
                <a:rPr lang="en-US" sz="32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: </a:t>
              </a:r>
              <a:r>
                <a:rPr lang="en-US" sz="32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potresti</a:t>
              </a:r>
              <a:r>
                <a:rPr lang="en-US" sz="32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2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peggiorare</a:t>
              </a:r>
              <a:r>
                <a:rPr lang="en-US" sz="32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la </a:t>
              </a:r>
              <a:r>
                <a:rPr lang="en-US" sz="32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situazione</a:t>
              </a:r>
              <a:r>
                <a:rPr lang="en-US" sz="32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e </a:t>
              </a:r>
              <a:r>
                <a:rPr lang="en-US" sz="32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mettere</a:t>
              </a:r>
              <a:r>
                <a:rPr lang="en-US" sz="32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a </a:t>
              </a:r>
              <a:r>
                <a:rPr lang="en-US" sz="32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rischio</a:t>
              </a:r>
              <a:r>
                <a:rPr lang="en-US" sz="32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la </a:t>
              </a:r>
              <a:r>
                <a:rPr lang="en-US" sz="32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tua</a:t>
              </a:r>
              <a:r>
                <a:rPr lang="en-US" sz="32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2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incolumità</a:t>
              </a:r>
              <a:r>
                <a:rPr lang="en-US" sz="32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.</a:t>
              </a:r>
            </a:p>
            <a:p>
              <a:pPr algn="ctr">
                <a:lnSpc>
                  <a:spcPts val="5179"/>
                </a:lnSpc>
              </a:pPr>
              <a:endParaRPr lang="en-US" sz="3699" dirty="0">
                <a:solidFill>
                  <a:srgbClr val="9F2383"/>
                </a:solidFill>
                <a:latin typeface="Sugo Display"/>
                <a:ea typeface="Sugo Display"/>
                <a:cs typeface="Sugo Display"/>
                <a:sym typeface="Sugo Display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743200" y="7437460"/>
            <a:ext cx="11734801" cy="1999424"/>
            <a:chOff x="-76179" y="-256587"/>
            <a:chExt cx="3313120" cy="615151"/>
          </a:xfrm>
        </p:grpSpPr>
        <p:sp>
          <p:nvSpPr>
            <p:cNvPr id="18" name="Freeform 18"/>
            <p:cNvSpPr/>
            <p:nvPr/>
          </p:nvSpPr>
          <p:spPr>
            <a:xfrm>
              <a:off x="-76179" y="-256587"/>
              <a:ext cx="3313120" cy="615151"/>
            </a:xfrm>
            <a:custGeom>
              <a:avLst/>
              <a:gdLst/>
              <a:ahLst/>
              <a:cxnLst/>
              <a:rect l="l" t="t" r="r" b="b"/>
              <a:pathLst>
                <a:path w="3660826" h="664731">
                  <a:moveTo>
                    <a:pt x="52182" y="0"/>
                  </a:moveTo>
                  <a:lnTo>
                    <a:pt x="3608643" y="0"/>
                  </a:lnTo>
                  <a:cubicBezTo>
                    <a:pt x="3622483" y="0"/>
                    <a:pt x="3635756" y="5498"/>
                    <a:pt x="3645542" y="15284"/>
                  </a:cubicBezTo>
                  <a:cubicBezTo>
                    <a:pt x="3655328" y="25070"/>
                    <a:pt x="3660826" y="38343"/>
                    <a:pt x="3660826" y="52182"/>
                  </a:cubicBezTo>
                  <a:lnTo>
                    <a:pt x="3660826" y="612548"/>
                  </a:lnTo>
                  <a:cubicBezTo>
                    <a:pt x="3660826" y="626388"/>
                    <a:pt x="3655328" y="639661"/>
                    <a:pt x="3645542" y="649447"/>
                  </a:cubicBezTo>
                  <a:cubicBezTo>
                    <a:pt x="3635756" y="659233"/>
                    <a:pt x="3622483" y="664731"/>
                    <a:pt x="3608643" y="664731"/>
                  </a:cubicBezTo>
                  <a:lnTo>
                    <a:pt x="52182" y="664731"/>
                  </a:lnTo>
                  <a:cubicBezTo>
                    <a:pt x="38343" y="664731"/>
                    <a:pt x="25070" y="659233"/>
                    <a:pt x="15284" y="649447"/>
                  </a:cubicBezTo>
                  <a:cubicBezTo>
                    <a:pt x="5498" y="639661"/>
                    <a:pt x="0" y="626388"/>
                    <a:pt x="0" y="612548"/>
                  </a:cubicBezTo>
                  <a:lnTo>
                    <a:pt x="0" y="52182"/>
                  </a:lnTo>
                  <a:cubicBezTo>
                    <a:pt x="0" y="38343"/>
                    <a:pt x="5498" y="25070"/>
                    <a:pt x="15284" y="15284"/>
                  </a:cubicBezTo>
                  <a:cubicBezTo>
                    <a:pt x="25070" y="5498"/>
                    <a:pt x="38343" y="0"/>
                    <a:pt x="52182" y="0"/>
                  </a:cubicBezTo>
                  <a:close/>
                </a:path>
              </a:pathLst>
            </a:custGeom>
            <a:solidFill>
              <a:srgbClr val="E6C03C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19267" y="177190"/>
              <a:ext cx="2851590" cy="65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79"/>
                </a:lnSpc>
              </a:pP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Riferisci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quello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che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ti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è </a:t>
              </a: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accaduto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</a:t>
              </a: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minuziosamente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: Cosa è </a:t>
              </a: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successo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? Dove? </a:t>
              </a: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Quando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? </a:t>
              </a:r>
              <a:r>
                <a:rPr lang="en-US" sz="3600" dirty="0" err="1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Quante</a:t>
              </a:r>
              <a:r>
                <a:rPr lang="en-US" sz="3600" dirty="0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 Volte?.</a:t>
              </a:r>
            </a:p>
            <a:p>
              <a:pPr algn="ctr">
                <a:lnSpc>
                  <a:spcPts val="5040"/>
                </a:lnSpc>
              </a:pPr>
              <a:endParaRPr lang="en-US" sz="3699" dirty="0">
                <a:solidFill>
                  <a:srgbClr val="9F2383"/>
                </a:solidFill>
                <a:latin typeface="Sugo Display"/>
                <a:ea typeface="Sugo Display"/>
                <a:cs typeface="Sugo Display"/>
                <a:sym typeface="Sugo Display"/>
              </a:endParaRPr>
            </a:p>
            <a:p>
              <a:pPr algn="ctr">
                <a:lnSpc>
                  <a:spcPts val="5040"/>
                </a:lnSpc>
              </a:pPr>
              <a:endParaRPr lang="en-US" sz="3699" dirty="0">
                <a:solidFill>
                  <a:srgbClr val="9F2383"/>
                </a:solidFill>
                <a:latin typeface="Sugo Display"/>
                <a:ea typeface="Sugo Display"/>
                <a:cs typeface="Sugo Display"/>
                <a:sym typeface="Sugo Display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C6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5896" y="-227505"/>
            <a:ext cx="18288000" cy="9995895"/>
            <a:chOff x="0" y="0"/>
            <a:chExt cx="24384000" cy="13327860"/>
          </a:xfrm>
        </p:grpSpPr>
        <p:sp>
          <p:nvSpPr>
            <p:cNvPr id="3" name="Freeform 3"/>
            <p:cNvSpPr/>
            <p:nvPr/>
          </p:nvSpPr>
          <p:spPr>
            <a:xfrm>
              <a:off x="0" y="6165060"/>
              <a:ext cx="24384000" cy="7162800"/>
            </a:xfrm>
            <a:custGeom>
              <a:avLst/>
              <a:gdLst/>
              <a:ahLst/>
              <a:cxnLst/>
              <a:rect l="l" t="t" r="r" b="b"/>
              <a:pathLst>
                <a:path w="24384000" h="7162800">
                  <a:moveTo>
                    <a:pt x="0" y="0"/>
                  </a:moveTo>
                  <a:lnTo>
                    <a:pt x="24384000" y="0"/>
                  </a:lnTo>
                  <a:lnTo>
                    <a:pt x="24384000" y="7162800"/>
                  </a:lnTo>
                  <a:lnTo>
                    <a:pt x="0" y="716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6858000"/>
              <a:chOff x="0" y="0"/>
              <a:chExt cx="4816593" cy="13546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135466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354667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354667"/>
                    </a:lnTo>
                    <a:lnTo>
                      <a:pt x="0" y="1354667"/>
                    </a:lnTo>
                    <a:close/>
                  </a:path>
                </a:pathLst>
              </a:custGeom>
              <a:solidFill>
                <a:srgbClr val="1D2441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13927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-183437" y="2642770"/>
            <a:ext cx="3710405" cy="1434690"/>
          </a:xfrm>
          <a:custGeom>
            <a:avLst/>
            <a:gdLst/>
            <a:ahLst/>
            <a:cxnLst/>
            <a:rect l="l" t="t" r="r" b="b"/>
            <a:pathLst>
              <a:path w="3710405" h="1434690">
                <a:moveTo>
                  <a:pt x="0" y="0"/>
                </a:moveTo>
                <a:lnTo>
                  <a:pt x="3710405" y="0"/>
                </a:lnTo>
                <a:lnTo>
                  <a:pt x="3710405" y="1434690"/>
                </a:lnTo>
                <a:lnTo>
                  <a:pt x="0" y="14346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225896" y="-227505"/>
            <a:ext cx="4734864" cy="2373351"/>
          </a:xfrm>
          <a:custGeom>
            <a:avLst/>
            <a:gdLst/>
            <a:ahLst/>
            <a:cxnLst/>
            <a:rect l="l" t="t" r="r" b="b"/>
            <a:pathLst>
              <a:path w="4734864" h="2373351">
                <a:moveTo>
                  <a:pt x="0" y="0"/>
                </a:moveTo>
                <a:lnTo>
                  <a:pt x="4734864" y="0"/>
                </a:lnTo>
                <a:lnTo>
                  <a:pt x="4734864" y="2373351"/>
                </a:lnTo>
                <a:lnTo>
                  <a:pt x="0" y="23733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609241" y="-227505"/>
            <a:ext cx="9595979" cy="4917939"/>
          </a:xfrm>
          <a:custGeom>
            <a:avLst/>
            <a:gdLst/>
            <a:ahLst/>
            <a:cxnLst/>
            <a:rect l="l" t="t" r="r" b="b"/>
            <a:pathLst>
              <a:path w="9595979" h="4917939">
                <a:moveTo>
                  <a:pt x="0" y="0"/>
                </a:moveTo>
                <a:lnTo>
                  <a:pt x="9595979" y="0"/>
                </a:lnTo>
                <a:lnTo>
                  <a:pt x="9595979" y="4917940"/>
                </a:lnTo>
                <a:lnTo>
                  <a:pt x="0" y="4917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609241" y="1128550"/>
            <a:ext cx="10858607" cy="224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1"/>
              </a:lnSpc>
            </a:pPr>
            <a:r>
              <a:rPr lang="en-US" sz="5242">
                <a:solidFill>
                  <a:srgbClr val="9F2383"/>
                </a:solidFill>
                <a:latin typeface="Gulfs Display"/>
                <a:ea typeface="Gulfs Display"/>
                <a:cs typeface="Gulfs Display"/>
                <a:sym typeface="Gulfs Display"/>
              </a:rPr>
              <a:t>STOP al Bullismo </a:t>
            </a:r>
          </a:p>
          <a:p>
            <a:pPr algn="ctr">
              <a:lnSpc>
                <a:spcPts val="5871"/>
              </a:lnSpc>
            </a:pPr>
            <a:r>
              <a:rPr lang="en-US" sz="5242">
                <a:solidFill>
                  <a:srgbClr val="9F2383"/>
                </a:solidFill>
                <a:latin typeface="Gulfs Display"/>
                <a:ea typeface="Gulfs Display"/>
                <a:cs typeface="Gulfs Display"/>
                <a:sym typeface="Gulfs Display"/>
              </a:rPr>
              <a:t>e</a:t>
            </a:r>
          </a:p>
          <a:p>
            <a:pPr algn="ctr">
              <a:lnSpc>
                <a:spcPts val="5871"/>
              </a:lnSpc>
            </a:pPr>
            <a:r>
              <a:rPr lang="en-US" sz="5242">
                <a:solidFill>
                  <a:srgbClr val="9F2383"/>
                </a:solidFill>
                <a:latin typeface="Gulfs Display"/>
                <a:ea typeface="Gulfs Display"/>
                <a:cs typeface="Gulfs Display"/>
                <a:sym typeface="Gulfs Display"/>
              </a:rPr>
              <a:t> Cyberbullismo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359110" y="637638"/>
            <a:ext cx="1970878" cy="2005132"/>
          </a:xfrm>
          <a:custGeom>
            <a:avLst/>
            <a:gdLst/>
            <a:ahLst/>
            <a:cxnLst/>
            <a:rect l="l" t="t" r="r" b="b"/>
            <a:pathLst>
              <a:path w="1970878" h="2005132">
                <a:moveTo>
                  <a:pt x="0" y="0"/>
                </a:moveTo>
                <a:lnTo>
                  <a:pt x="1970878" y="0"/>
                </a:lnTo>
                <a:lnTo>
                  <a:pt x="1970878" y="2005132"/>
                </a:lnTo>
                <a:lnTo>
                  <a:pt x="0" y="20051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028700" y="5179901"/>
            <a:ext cx="7714738" cy="1570616"/>
            <a:chOff x="0" y="0"/>
            <a:chExt cx="1903600" cy="3875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03600" cy="387547"/>
            </a:xfrm>
            <a:custGeom>
              <a:avLst/>
              <a:gdLst/>
              <a:ahLst/>
              <a:cxnLst/>
              <a:rect l="l" t="t" r="r" b="b"/>
              <a:pathLst>
                <a:path w="1903600" h="387547">
                  <a:moveTo>
                    <a:pt x="100352" y="0"/>
                  </a:moveTo>
                  <a:lnTo>
                    <a:pt x="1803247" y="0"/>
                  </a:lnTo>
                  <a:cubicBezTo>
                    <a:pt x="1829863" y="0"/>
                    <a:pt x="1855388" y="10573"/>
                    <a:pt x="1874207" y="29393"/>
                  </a:cubicBezTo>
                  <a:cubicBezTo>
                    <a:pt x="1893027" y="48212"/>
                    <a:pt x="1903600" y="73737"/>
                    <a:pt x="1903600" y="100352"/>
                  </a:cubicBezTo>
                  <a:lnTo>
                    <a:pt x="1903600" y="287195"/>
                  </a:lnTo>
                  <a:cubicBezTo>
                    <a:pt x="1903600" y="313810"/>
                    <a:pt x="1893027" y="339335"/>
                    <a:pt x="1874207" y="358155"/>
                  </a:cubicBezTo>
                  <a:cubicBezTo>
                    <a:pt x="1855388" y="376974"/>
                    <a:pt x="1829863" y="387547"/>
                    <a:pt x="1803247" y="387547"/>
                  </a:cubicBezTo>
                  <a:lnTo>
                    <a:pt x="100352" y="387547"/>
                  </a:lnTo>
                  <a:cubicBezTo>
                    <a:pt x="73737" y="387547"/>
                    <a:pt x="48212" y="376974"/>
                    <a:pt x="29393" y="358155"/>
                  </a:cubicBezTo>
                  <a:cubicBezTo>
                    <a:pt x="10573" y="339335"/>
                    <a:pt x="0" y="313810"/>
                    <a:pt x="0" y="287195"/>
                  </a:cubicBezTo>
                  <a:lnTo>
                    <a:pt x="0" y="100352"/>
                  </a:lnTo>
                  <a:cubicBezTo>
                    <a:pt x="0" y="73737"/>
                    <a:pt x="10573" y="48212"/>
                    <a:pt x="29393" y="29393"/>
                  </a:cubicBezTo>
                  <a:cubicBezTo>
                    <a:pt x="48212" y="10573"/>
                    <a:pt x="73737" y="0"/>
                    <a:pt x="100352" y="0"/>
                  </a:cubicBezTo>
                  <a:close/>
                </a:path>
              </a:pathLst>
            </a:custGeom>
            <a:solidFill>
              <a:srgbClr val="E6C03C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1903600" cy="463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Rifiutare di partecipare ad atti di bullismo e cyberbullismo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143666"/>
            <a:ext cx="8341196" cy="1220056"/>
            <a:chOff x="0" y="0"/>
            <a:chExt cx="2058177" cy="30104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58177" cy="301047"/>
            </a:xfrm>
            <a:custGeom>
              <a:avLst/>
              <a:gdLst/>
              <a:ahLst/>
              <a:cxnLst/>
              <a:rect l="l" t="t" r="r" b="b"/>
              <a:pathLst>
                <a:path w="2058177" h="301047">
                  <a:moveTo>
                    <a:pt x="92815" y="0"/>
                  </a:moveTo>
                  <a:lnTo>
                    <a:pt x="1965362" y="0"/>
                  </a:lnTo>
                  <a:cubicBezTo>
                    <a:pt x="2016623" y="0"/>
                    <a:pt x="2058177" y="41555"/>
                    <a:pt x="2058177" y="92815"/>
                  </a:cubicBezTo>
                  <a:lnTo>
                    <a:pt x="2058177" y="208231"/>
                  </a:lnTo>
                  <a:cubicBezTo>
                    <a:pt x="2058177" y="259492"/>
                    <a:pt x="2016623" y="301047"/>
                    <a:pt x="1965362" y="301047"/>
                  </a:cubicBezTo>
                  <a:lnTo>
                    <a:pt x="92815" y="301047"/>
                  </a:lnTo>
                  <a:cubicBezTo>
                    <a:pt x="41555" y="301047"/>
                    <a:pt x="0" y="259492"/>
                    <a:pt x="0" y="208231"/>
                  </a:cubicBezTo>
                  <a:lnTo>
                    <a:pt x="0" y="92815"/>
                  </a:lnTo>
                  <a:cubicBezTo>
                    <a:pt x="0" y="41555"/>
                    <a:pt x="41555" y="0"/>
                    <a:pt x="92815" y="0"/>
                  </a:cubicBezTo>
                  <a:close/>
                </a:path>
              </a:pathLst>
            </a:custGeom>
            <a:solidFill>
              <a:srgbClr val="E6C03C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2058177" cy="3772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Supportare ed aiutare la vittima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038545" y="5179901"/>
            <a:ext cx="7785425" cy="1301259"/>
            <a:chOff x="0" y="0"/>
            <a:chExt cx="1921042" cy="32108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921042" cy="321084"/>
            </a:xfrm>
            <a:custGeom>
              <a:avLst/>
              <a:gdLst/>
              <a:ahLst/>
              <a:cxnLst/>
              <a:rect l="l" t="t" r="r" b="b"/>
              <a:pathLst>
                <a:path w="1921042" h="321084">
                  <a:moveTo>
                    <a:pt x="99441" y="0"/>
                  </a:moveTo>
                  <a:lnTo>
                    <a:pt x="1821600" y="0"/>
                  </a:lnTo>
                  <a:cubicBezTo>
                    <a:pt x="1847974" y="0"/>
                    <a:pt x="1873267" y="10477"/>
                    <a:pt x="1891916" y="29126"/>
                  </a:cubicBezTo>
                  <a:cubicBezTo>
                    <a:pt x="1910565" y="47774"/>
                    <a:pt x="1921042" y="73068"/>
                    <a:pt x="1921042" y="99441"/>
                  </a:cubicBezTo>
                  <a:lnTo>
                    <a:pt x="1921042" y="221642"/>
                  </a:lnTo>
                  <a:cubicBezTo>
                    <a:pt x="1921042" y="276562"/>
                    <a:pt x="1876520" y="321084"/>
                    <a:pt x="1821600" y="321084"/>
                  </a:cubicBezTo>
                  <a:lnTo>
                    <a:pt x="99441" y="321084"/>
                  </a:lnTo>
                  <a:cubicBezTo>
                    <a:pt x="73068" y="321084"/>
                    <a:pt x="47774" y="310607"/>
                    <a:pt x="29126" y="291958"/>
                  </a:cubicBezTo>
                  <a:cubicBezTo>
                    <a:pt x="10477" y="273309"/>
                    <a:pt x="0" y="248016"/>
                    <a:pt x="0" y="221642"/>
                  </a:cubicBezTo>
                  <a:lnTo>
                    <a:pt x="0" y="99441"/>
                  </a:lnTo>
                  <a:cubicBezTo>
                    <a:pt x="0" y="73068"/>
                    <a:pt x="10477" y="47774"/>
                    <a:pt x="29126" y="29126"/>
                  </a:cubicBezTo>
                  <a:cubicBezTo>
                    <a:pt x="47774" y="10477"/>
                    <a:pt x="73068" y="0"/>
                    <a:pt x="99441" y="0"/>
                  </a:cubicBezTo>
                  <a:close/>
                </a:path>
              </a:pathLst>
            </a:custGeom>
            <a:solidFill>
              <a:srgbClr val="E6C03C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1921042" cy="3972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Non essere spettatori passivi,ma denunciare ciò che è accaduto alla vittima.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544562" y="6970626"/>
            <a:ext cx="7785425" cy="1117905"/>
            <a:chOff x="0" y="0"/>
            <a:chExt cx="1921042" cy="27584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21042" cy="275841"/>
            </a:xfrm>
            <a:custGeom>
              <a:avLst/>
              <a:gdLst/>
              <a:ahLst/>
              <a:cxnLst/>
              <a:rect l="l" t="t" r="r" b="b"/>
              <a:pathLst>
                <a:path w="1921042" h="275841">
                  <a:moveTo>
                    <a:pt x="99441" y="0"/>
                  </a:moveTo>
                  <a:lnTo>
                    <a:pt x="1821600" y="0"/>
                  </a:lnTo>
                  <a:cubicBezTo>
                    <a:pt x="1847974" y="0"/>
                    <a:pt x="1873267" y="10477"/>
                    <a:pt x="1891916" y="29126"/>
                  </a:cubicBezTo>
                  <a:cubicBezTo>
                    <a:pt x="1910565" y="47774"/>
                    <a:pt x="1921042" y="73068"/>
                    <a:pt x="1921042" y="99441"/>
                  </a:cubicBezTo>
                  <a:lnTo>
                    <a:pt x="1921042" y="176400"/>
                  </a:lnTo>
                  <a:cubicBezTo>
                    <a:pt x="1921042" y="202774"/>
                    <a:pt x="1910565" y="228067"/>
                    <a:pt x="1891916" y="246716"/>
                  </a:cubicBezTo>
                  <a:cubicBezTo>
                    <a:pt x="1873267" y="265365"/>
                    <a:pt x="1847974" y="275841"/>
                    <a:pt x="1821600" y="275841"/>
                  </a:cubicBezTo>
                  <a:lnTo>
                    <a:pt x="99441" y="275841"/>
                  </a:lnTo>
                  <a:cubicBezTo>
                    <a:pt x="73068" y="275841"/>
                    <a:pt x="47774" y="265365"/>
                    <a:pt x="29126" y="246716"/>
                  </a:cubicBezTo>
                  <a:cubicBezTo>
                    <a:pt x="10477" y="228067"/>
                    <a:pt x="0" y="202774"/>
                    <a:pt x="0" y="176400"/>
                  </a:cubicBezTo>
                  <a:lnTo>
                    <a:pt x="0" y="99441"/>
                  </a:lnTo>
                  <a:cubicBezTo>
                    <a:pt x="0" y="73068"/>
                    <a:pt x="10477" y="47774"/>
                    <a:pt x="29126" y="29126"/>
                  </a:cubicBezTo>
                  <a:cubicBezTo>
                    <a:pt x="47774" y="10477"/>
                    <a:pt x="73068" y="0"/>
                    <a:pt x="99441" y="0"/>
                  </a:cubicBezTo>
                  <a:close/>
                </a:path>
              </a:pathLst>
            </a:custGeom>
            <a:solidFill>
              <a:srgbClr val="E6C03C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76200"/>
              <a:ext cx="1921042" cy="3520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759"/>
                </a:lnSpc>
              </a:pPr>
              <a:r>
                <a:rPr lang="en-US" sz="3399">
                  <a:solidFill>
                    <a:srgbClr val="9F2383"/>
                  </a:solidFill>
                  <a:latin typeface="Sugo Display"/>
                  <a:ea typeface="Sugo Display"/>
                  <a:cs typeface="Sugo Display"/>
                  <a:sym typeface="Sugo Display"/>
                </a:rPr>
                <a:t>Essere empatici 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C6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679317"/>
            <a:ext cx="14994572" cy="7427710"/>
          </a:xfrm>
          <a:custGeom>
            <a:avLst/>
            <a:gdLst/>
            <a:ahLst/>
            <a:cxnLst/>
            <a:rect l="l" t="t" r="r" b="b"/>
            <a:pathLst>
              <a:path w="14994572" h="7427710">
                <a:moveTo>
                  <a:pt x="0" y="0"/>
                </a:moveTo>
                <a:lnTo>
                  <a:pt x="14994572" y="0"/>
                </a:lnTo>
                <a:lnTo>
                  <a:pt x="14994572" y="7427710"/>
                </a:lnTo>
                <a:lnTo>
                  <a:pt x="0" y="742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44" t="-48189" b="-706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581903" y="8450176"/>
            <a:ext cx="7706097" cy="1540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9"/>
              </a:lnSpc>
            </a:pPr>
            <a:r>
              <a:rPr lang="en-US" sz="2814" dirty="0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Le </a:t>
            </a:r>
            <a:r>
              <a:rPr lang="en-US" sz="2814" dirty="0" err="1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Referenti</a:t>
            </a:r>
            <a:r>
              <a:rPr lang="en-US" sz="2814" dirty="0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 del </a:t>
            </a:r>
            <a:r>
              <a:rPr lang="en-US" sz="2814" dirty="0" err="1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Bullismo</a:t>
            </a:r>
            <a:r>
              <a:rPr lang="en-US" sz="2814" dirty="0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 e </a:t>
            </a:r>
            <a:r>
              <a:rPr lang="en-US" sz="2814" dirty="0" err="1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Cyberbullismo</a:t>
            </a:r>
            <a:endParaRPr lang="en-US" sz="2814" dirty="0">
              <a:solidFill>
                <a:srgbClr val="000000"/>
              </a:solidFill>
              <a:latin typeface="Sugo Display"/>
              <a:ea typeface="Sugo Display"/>
              <a:cs typeface="Sugo Display"/>
              <a:sym typeface="Sugo Display"/>
            </a:endParaRPr>
          </a:p>
          <a:p>
            <a:pPr algn="ctr">
              <a:lnSpc>
                <a:spcPts val="4022"/>
              </a:lnSpc>
            </a:pPr>
            <a:r>
              <a:rPr lang="en-US" sz="2873" dirty="0" err="1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dell’IC</a:t>
            </a:r>
            <a:r>
              <a:rPr lang="en-US" sz="2873" dirty="0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. “</a:t>
            </a:r>
            <a:r>
              <a:rPr lang="en-US" sz="2873" dirty="0" err="1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G.Bruno</a:t>
            </a:r>
            <a:r>
              <a:rPr lang="en-US" sz="2873" dirty="0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-Fiore-</a:t>
            </a:r>
            <a:r>
              <a:rPr lang="en-US" sz="2873" dirty="0" err="1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Sanseverino</a:t>
            </a:r>
            <a:endParaRPr lang="en-US" sz="2873" dirty="0">
              <a:solidFill>
                <a:srgbClr val="000000"/>
              </a:solidFill>
              <a:latin typeface="Sugo Display"/>
              <a:ea typeface="Sugo Display"/>
              <a:cs typeface="Sugo Display"/>
              <a:sym typeface="Sugo Display"/>
            </a:endParaRPr>
          </a:p>
          <a:p>
            <a:pPr algn="ctr">
              <a:lnSpc>
                <a:spcPts val="4182"/>
              </a:lnSpc>
              <a:spcBef>
                <a:spcPct val="0"/>
              </a:spcBef>
            </a:pPr>
            <a:r>
              <a:rPr lang="en-US" sz="2987" dirty="0">
                <a:solidFill>
                  <a:srgbClr val="000000"/>
                </a:solidFill>
                <a:latin typeface="Sugo Display"/>
                <a:ea typeface="Sugo Display"/>
                <a:cs typeface="Sugo Display"/>
                <a:sym typeface="Sugo Display"/>
              </a:rPr>
              <a:t>Parisi Carmela e Russo Maria Angela.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366</Words>
  <Application>Microsoft Office PowerPoint</Application>
  <PresentationFormat>Personalizzato</PresentationFormat>
  <Paragraphs>45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Gulfs Display</vt:lpstr>
      <vt:lpstr>Calibri</vt:lpstr>
      <vt:lpstr>Sugo Display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Stop Bullismo e Cyberbullismo</dc:title>
  <dc:creator>Carmela Parisi</dc:creator>
  <cp:lastModifiedBy>Carmela Parisi</cp:lastModifiedBy>
  <cp:revision>10</cp:revision>
  <dcterms:created xsi:type="dcterms:W3CDTF">2006-08-16T00:00:00Z</dcterms:created>
  <dcterms:modified xsi:type="dcterms:W3CDTF">2026-01-29T18:13:14Z</dcterms:modified>
  <dc:identifier>DAG_IQnf9LQ</dc:identifier>
</cp:coreProperties>
</file>